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72" r:id="rId4"/>
    <p:sldId id="284" r:id="rId5"/>
    <p:sldId id="262" r:id="rId6"/>
    <p:sldId id="258" r:id="rId7"/>
    <p:sldId id="269" r:id="rId8"/>
    <p:sldId id="265" r:id="rId9"/>
    <p:sldId id="260" r:id="rId10"/>
    <p:sldId id="274" r:id="rId11"/>
    <p:sldId id="275" r:id="rId12"/>
    <p:sldId id="266" r:id="rId13"/>
    <p:sldId id="263" r:id="rId14"/>
    <p:sldId id="264" r:id="rId15"/>
    <p:sldId id="267" r:id="rId16"/>
    <p:sldId id="261" r:id="rId17"/>
    <p:sldId id="283" r:id="rId18"/>
    <p:sldId id="268" r:id="rId19"/>
    <p:sldId id="270" r:id="rId20"/>
  </p:sldIdLst>
  <p:sldSz cx="18288000" cy="10287000"/>
  <p:notesSz cx="6858000" cy="9144000"/>
  <p:embeddedFontLst>
    <p:embeddedFont>
      <p:font typeface="Anton" pitchFamily="2" charset="-93"/>
      <p:regular r:id="rId22"/>
    </p:embeddedFont>
    <p:embeddedFont>
      <p:font typeface="Raleway" pitchFamily="2" charset="-93"/>
      <p:regular r:id="rId23"/>
      <p:bold r:id="rId24"/>
      <p:italic r:id="rId25"/>
      <p:boldItalic r:id="rId26"/>
    </p:embeddedFont>
    <p:embeddedFont>
      <p:font typeface="Raleway Bold" charset="-9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7452" autoAdjust="0"/>
  </p:normalViewPr>
  <p:slideViewPr>
    <p:cSldViewPr>
      <p:cViewPr>
        <p:scale>
          <a:sx n="30" d="100"/>
          <a:sy n="30" d="100"/>
        </p:scale>
        <p:origin x="2098" y="6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148A7-3A64-4235-ABDC-780894D590DC}" type="datetimeFigureOut">
              <a:rPr lang="vi-VN" smtClean="0"/>
              <a:t>20/04/2025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FB155-F173-4E7D-8751-0CC8F68B4D1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757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Các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: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FB155-F173-4E7D-8751-0CC8F68B4D13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5506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vi-VN" b="1" dirty="0"/>
              <a:t>📥 </a:t>
            </a:r>
            <a:r>
              <a:rPr lang="vi-VN" b="1" dirty="0" err="1"/>
              <a:t>Input</a:t>
            </a:r>
            <a:r>
              <a:rPr lang="vi-VN" b="1" dirty="0"/>
              <a:t> </a:t>
            </a:r>
            <a:r>
              <a:rPr lang="vi-VN" b="1" dirty="0" err="1"/>
              <a:t>Video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Nguồn từ </a:t>
            </a:r>
            <a:r>
              <a:rPr lang="vi-VN" dirty="0" err="1"/>
              <a:t>camera</a:t>
            </a:r>
            <a:r>
              <a:rPr lang="vi-VN" dirty="0"/>
              <a:t> mô phỏng hoặc </a:t>
            </a:r>
            <a:r>
              <a:rPr lang="vi-VN" dirty="0" err="1"/>
              <a:t>video</a:t>
            </a:r>
            <a:r>
              <a:rPr lang="vi-VN" dirty="0"/>
              <a:t> </a:t>
            </a:r>
            <a:r>
              <a:rPr lang="vi-VN" dirty="0" err="1"/>
              <a:t>YouTube</a:t>
            </a:r>
            <a:endParaRPr lang="vi-VN" dirty="0"/>
          </a:p>
          <a:p>
            <a:pPr>
              <a:buNone/>
            </a:pPr>
            <a:r>
              <a:rPr lang="vi-VN" b="1" dirty="0"/>
              <a:t>🧠 Dự đoán bằng mô hình YOLOv8n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dirty="0" err="1"/>
              <a:t>Load</a:t>
            </a:r>
            <a:r>
              <a:rPr lang="vi-VN" dirty="0"/>
              <a:t> mô hình </a:t>
            </a:r>
            <a:r>
              <a:rPr lang="vi-VN" dirty="0" err="1"/>
              <a:t>pretrained</a:t>
            </a:r>
            <a:r>
              <a:rPr lang="vi-VN" dirty="0"/>
              <a:t> yolov8n.pt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Chạy </a:t>
            </a:r>
            <a:r>
              <a:rPr lang="vi-VN" dirty="0" err="1"/>
              <a:t>inference</a:t>
            </a:r>
            <a:r>
              <a:rPr lang="vi-VN" dirty="0"/>
              <a:t> trên từng </a:t>
            </a:r>
            <a:r>
              <a:rPr lang="vi-VN" dirty="0" err="1"/>
              <a:t>frame</a:t>
            </a:r>
            <a:r>
              <a:rPr lang="vi-VN" dirty="0"/>
              <a:t> trong </a:t>
            </a:r>
            <a:r>
              <a:rPr lang="vi-VN" dirty="0" err="1"/>
              <a:t>video</a:t>
            </a:r>
            <a:endParaRPr lang="vi-VN" dirty="0"/>
          </a:p>
          <a:p>
            <a:pPr>
              <a:buNone/>
            </a:pPr>
            <a:r>
              <a:rPr lang="vi-VN" b="1" dirty="0"/>
              <a:t>🔲 Lọc </a:t>
            </a:r>
            <a:r>
              <a:rPr lang="vi-VN" b="1" dirty="0" err="1"/>
              <a:t>bounding</a:t>
            </a:r>
            <a:r>
              <a:rPr lang="vi-VN" b="1" dirty="0"/>
              <a:t> </a:t>
            </a:r>
            <a:r>
              <a:rPr lang="vi-VN" b="1" dirty="0" err="1"/>
              <a:t>box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Kiểm tra </a:t>
            </a:r>
            <a:r>
              <a:rPr lang="vi-VN" b="1" dirty="0"/>
              <a:t>IOU</a:t>
            </a:r>
            <a:r>
              <a:rPr lang="vi-VN" dirty="0"/>
              <a:t> để tránh đếm trùng phương tiện giữa các </a:t>
            </a:r>
            <a:r>
              <a:rPr lang="vi-VN" dirty="0" err="1"/>
              <a:t>frame</a:t>
            </a:r>
            <a:endParaRPr lang="vi-VN" dirty="0"/>
          </a:p>
          <a:p>
            <a:pPr>
              <a:buNone/>
            </a:pPr>
            <a:r>
              <a:rPr lang="vi-VN" b="1" dirty="0"/>
              <a:t>📍 Kiểm tra vị trí trong vùng ảnh hưởng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Chỉ tính điểm nếu phương tiện đi qua </a:t>
            </a:r>
            <a:r>
              <a:rPr lang="vi-VN" b="1" dirty="0"/>
              <a:t>vùng trung tâm khung hình</a:t>
            </a:r>
            <a:endParaRPr lang="vi-VN" dirty="0"/>
          </a:p>
          <a:p>
            <a:pPr>
              <a:buNone/>
            </a:pPr>
            <a:r>
              <a:rPr lang="vi-VN" b="1" dirty="0"/>
              <a:t>📊 Tính điểm hư hại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Dựa trên loại xe: </a:t>
            </a:r>
            <a:r>
              <a:rPr lang="vi-VN" dirty="0" err="1"/>
              <a:t>car</a:t>
            </a:r>
            <a:r>
              <a:rPr lang="vi-VN" dirty="0"/>
              <a:t>, </a:t>
            </a:r>
            <a:r>
              <a:rPr lang="vi-VN" dirty="0" err="1"/>
              <a:t>bus</a:t>
            </a:r>
            <a:r>
              <a:rPr lang="vi-VN" dirty="0"/>
              <a:t>, </a:t>
            </a:r>
            <a:r>
              <a:rPr lang="vi-VN" dirty="0" err="1"/>
              <a:t>truck</a:t>
            </a:r>
            <a:r>
              <a:rPr lang="vi-VN" dirty="0"/>
              <a:t> ứng với hệ số ảnh hưởng khác nhau</a:t>
            </a:r>
          </a:p>
          <a:p>
            <a:pPr>
              <a:buNone/>
            </a:pPr>
            <a:r>
              <a:rPr lang="vi-VN" b="1" dirty="0"/>
              <a:t>📈 Thống kê &amp; cộng dồn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Lưu lại tổng điểm hư hại và số lượt mỗi loại xe</a:t>
            </a:r>
          </a:p>
          <a:p>
            <a:pPr>
              <a:buNone/>
            </a:pPr>
            <a:r>
              <a:rPr lang="vi-VN" b="1" dirty="0"/>
              <a:t>🚨 Cảnh báo khi vượt ngưỡng</a:t>
            </a:r>
            <a:endParaRPr lang="vi-VN" dirty="0"/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Nếu tổng điểm &gt; 5000 → phát cảnh báo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FB155-F173-4E7D-8751-0CC8F68B4D13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7909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IOU (intersection over Union)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FB155-F173-4E7D-8751-0CC8F68B4D13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6654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giàu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Thu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nhập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nhiều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nguồn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hơn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 CCTV,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hệ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thống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giám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sát</a:t>
            </a:r>
            <a:endParaRPr kumimoji="0" lang="en-US" sz="12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Đảm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bảo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video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đủ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điều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kiện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thời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tiết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ánh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sáng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để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kiểm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chứng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kĩ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hơn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  <a:endParaRPr kumimoji="0" lang="en-US" sz="12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Áp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dụng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kỹ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thuật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học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giám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sát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để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giảm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chi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phí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gán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nhãn</a:t>
            </a:r>
            <a:endParaRPr lang="en-US" sz="1200" noProof="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Sử</a:t>
            </a:r>
            <a:r>
              <a:rPr kumimoji="0" lang="en-US" sz="1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dụng</a:t>
            </a:r>
            <a:r>
              <a:rPr kumimoji="0" lang="en-US" sz="1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data augmentation </a:t>
            </a:r>
            <a:r>
              <a:rPr kumimoji="0" lang="en-US" sz="1200" b="0" i="0" u="none" strike="noStrike" kern="1200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nâng</a:t>
            </a:r>
            <a:r>
              <a:rPr kumimoji="0" lang="en-US" sz="1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cao</a:t>
            </a:r>
            <a:r>
              <a:rPr kumimoji="0" lang="en-US" sz="1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khả</a:t>
            </a:r>
            <a:r>
              <a:rPr kumimoji="0" lang="en-US" sz="1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năng</a:t>
            </a:r>
            <a:r>
              <a:rPr kumimoji="0" lang="en-US" sz="1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khái</a:t>
            </a:r>
            <a:r>
              <a:rPr kumimoji="0" lang="en-US" sz="1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quát</a:t>
            </a:r>
            <a:r>
              <a:rPr kumimoji="0" lang="en-US" sz="1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mô</a:t>
            </a:r>
            <a:r>
              <a:rPr kumimoji="0" lang="en-US" sz="1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1200" b="0" i="0" u="none" strike="noStrike" kern="1200" cap="none" spc="0" normalizeH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endParaRPr kumimoji="0" lang="en-US" sz="12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Tích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hợp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vào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thiết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bị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thật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như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camera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trạm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giám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sát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cố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định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Kết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hợp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object tracking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để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</a:t>
            </a: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	+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Phát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hiện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vật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thể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bất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thường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lặp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lại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	+ Theo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dõi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theo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thời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gian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thực</a:t>
            </a:r>
            <a:endParaRPr lang="en-US" sz="1200" noProof="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Phát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triển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hệ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thống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cảnh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báo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tự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động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gửi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báo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trực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tiếp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noProof="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đến</a:t>
            </a:r>
            <a:r>
              <a:rPr lang="en-US" sz="1200" noProof="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</a:t>
            </a: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	+ Trung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tâm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điều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hành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	+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Ứng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dụng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quản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lý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</a:t>
            </a: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tầng</a:t>
            </a:r>
            <a:endParaRPr lang="en-US" sz="12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0" indent="0">
              <a:buNone/>
            </a:pP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FB155-F173-4E7D-8751-0CC8F68B4D13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940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5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svg"/><Relationship Id="rId7" Type="http://schemas.openxmlformats.org/officeDocument/2006/relationships/image" Target="../media/image3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webp"/><Relationship Id="rId5" Type="http://schemas.openxmlformats.org/officeDocument/2006/relationships/image" Target="../media/image25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22591" y="1077887"/>
            <a:ext cx="9782585" cy="8229600"/>
          </a:xfrm>
          <a:custGeom>
            <a:avLst/>
            <a:gdLst/>
            <a:ahLst/>
            <a:cxnLst/>
            <a:rect l="l" t="t" r="r" b="b"/>
            <a:pathLst>
              <a:path w="9782585" h="8229600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22591" y="3538885"/>
            <a:ext cx="9782585" cy="2487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526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YOLOV8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22591" y="6205244"/>
            <a:ext cx="9782585" cy="1853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pc="1973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PHÂN LOẠI XE ĐỂ ĐƯA RA KẾ HOẠCH BẢO DƯỠNG CON ĐƯỜNG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19732" y="3266021"/>
            <a:ext cx="8848535" cy="119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pc="1973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ỨNG DỤNG NHẬN DẠNG </a:t>
            </a:r>
            <a:br>
              <a:rPr lang="en-US" spc="1973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pc="1973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ĐỐI TƯỢNG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7574844" y="9520984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66773" y="3374890"/>
            <a:ext cx="5267534" cy="300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Dữ liệu </a:t>
            </a:r>
            <a:br>
              <a:rPr kumimoji="0" lang="vi-VN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</a:br>
            <a:r>
              <a:rPr kumimoji="0" lang="vi-VN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Tiền xử lý 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166303" y="2221080"/>
            <a:ext cx="9292897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Video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giao thông được thu thập từ: </a:t>
            </a:r>
          </a:p>
          <a:p>
            <a:pPr marL="800100" lvl="1" indent="-342900">
              <a:spcBef>
                <a:spcPct val="0"/>
              </a:spcBef>
              <a:buFont typeface="Raleway" pitchFamily="2" charset="-93"/>
              <a:buChar char="•"/>
            </a:pP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Youtube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800100" lvl="1" indent="-342900">
              <a:spcBef>
                <a:spcPct val="0"/>
              </a:spcBef>
              <a:buFont typeface="Raleway" pitchFamily="2" charset="-93"/>
              <a:buChar char="•"/>
            </a:pPr>
            <a:r>
              <a:rPr kumimoji="0" lang="vi-V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Camera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giám sát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góc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nhìn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từ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trên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)</a:t>
            </a:r>
          </a:p>
          <a:p>
            <a:pPr lvl="1">
              <a:spcBef>
                <a:spcPct val="0"/>
              </a:spcBef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993270-41B1-8E75-5B6C-135B670A2E21}"/>
              </a:ext>
            </a:extLst>
          </p:cNvPr>
          <p:cNvGrpSpPr/>
          <p:nvPr/>
        </p:nvGrpSpPr>
        <p:grpSpPr>
          <a:xfrm>
            <a:off x="6532137" y="1181100"/>
            <a:ext cx="14254667" cy="713798"/>
            <a:chOff x="6532137" y="1181100"/>
            <a:chExt cx="14254667" cy="713798"/>
          </a:xfrm>
        </p:grpSpPr>
        <p:grpSp>
          <p:nvGrpSpPr>
            <p:cNvPr id="9" name="Group 9"/>
            <p:cNvGrpSpPr/>
            <p:nvPr/>
          </p:nvGrpSpPr>
          <p:grpSpPr>
            <a:xfrm>
              <a:off x="6532137" y="1181100"/>
              <a:ext cx="14254667" cy="713798"/>
              <a:chOff x="0" y="0"/>
              <a:chExt cx="1075976" cy="1879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75976" cy="187996"/>
              </a:xfrm>
              <a:custGeom>
                <a:avLst/>
                <a:gdLst/>
                <a:ahLst/>
                <a:cxnLst/>
                <a:rect l="l" t="t" r="r" b="b"/>
                <a:pathLst>
                  <a:path w="1075976" h="187996">
                    <a:moveTo>
                      <a:pt x="0" y="0"/>
                    </a:moveTo>
                    <a:lnTo>
                      <a:pt x="1075976" y="0"/>
                    </a:lnTo>
                    <a:lnTo>
                      <a:pt x="1075976" y="187996"/>
                    </a:lnTo>
                    <a:lnTo>
                      <a:pt x="0" y="187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075976" cy="226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7191703" y="1465668"/>
              <a:ext cx="5267534" cy="406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7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Nguồn</a:t>
              </a: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kumimoji="0" lang="en-US" sz="4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dữ</a:t>
              </a: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kumimoji="0" lang="en-US" sz="4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liệu</a:t>
              </a: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</a:p>
          </p:txBody>
        </p:sp>
      </p:grpSp>
      <p:sp>
        <p:nvSpPr>
          <p:cNvPr id="2" name="TextBox 16">
            <a:extLst>
              <a:ext uri="{FF2B5EF4-FFF2-40B4-BE49-F238E27FC236}">
                <a16:creationId xmlns:a16="http://schemas.microsoft.com/office/drawing/2014/main" id="{DB372772-C589-4652-B232-033EEDEE6716}"/>
              </a:ext>
            </a:extLst>
          </p:cNvPr>
          <p:cNvSpPr txBox="1"/>
          <p:nvPr/>
        </p:nvSpPr>
        <p:spPr>
          <a:xfrm>
            <a:off x="7166302" y="4024589"/>
            <a:ext cx="9292897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sz="3200" dirty="0">
                <a:solidFill>
                  <a:srgbClr val="FFFFFF"/>
                </a:solidFill>
                <a:latin typeface="+mj-lt"/>
                <a:ea typeface="Raleway"/>
                <a:cs typeface="Raleway"/>
                <a:sym typeface="Raleway"/>
              </a:rPr>
              <a:t>Dữ liệu dạng </a:t>
            </a:r>
            <a:r>
              <a:rPr lang="vi-VN" sz="3200" dirty="0" err="1">
                <a:solidFill>
                  <a:srgbClr val="FFFFFF"/>
                </a:solidFill>
                <a:latin typeface="+mj-lt"/>
                <a:ea typeface="Raleway"/>
                <a:cs typeface="Raleway"/>
                <a:sym typeface="Raleway"/>
              </a:rPr>
              <a:t>video</a:t>
            </a:r>
            <a:r>
              <a:rPr lang="vi-VN" sz="3200" dirty="0">
                <a:solidFill>
                  <a:srgbClr val="FFFFFF"/>
                </a:solidFill>
                <a:latin typeface="+mj-lt"/>
                <a:ea typeface="Raleway"/>
                <a:cs typeface="Raleway"/>
                <a:sym typeface="Raleway"/>
              </a:rPr>
              <a:t>, không dùng ảnh </a:t>
            </a:r>
            <a:r>
              <a:rPr lang="vi-VN" sz="3200" dirty="0" err="1">
                <a:solidFill>
                  <a:srgbClr val="FFFFFF"/>
                </a:solidFill>
                <a:latin typeface="+mj-lt"/>
                <a:ea typeface="Raleway"/>
                <a:cs typeface="Raleway"/>
                <a:sym typeface="Raleway"/>
              </a:rPr>
              <a:t>gẵn</a:t>
            </a:r>
            <a:r>
              <a:rPr lang="vi-VN" sz="3200" dirty="0">
                <a:solidFill>
                  <a:srgbClr val="FFFFFF"/>
                </a:solidFill>
                <a:latin typeface="+mj-lt"/>
                <a:ea typeface="Raleway"/>
                <a:cs typeface="Raleway"/>
                <a:sym typeface="Raleway"/>
              </a:rPr>
              <a:t> nhãn </a:t>
            </a:r>
            <a:r>
              <a:rPr lang="vi-VN" sz="3200" dirty="0">
                <a:solidFill>
                  <a:srgbClr val="FFFFFF"/>
                </a:solidFill>
                <a:latin typeface="+mj-lt"/>
                <a:ea typeface="Raleway"/>
                <a:cs typeface="Raleway"/>
                <a:sym typeface="Wingdings" panose="05000000000000000000" pitchFamily="2" charset="2"/>
              </a:rPr>
              <a:t> </a:t>
            </a:r>
            <a:r>
              <a:rPr lang="vi-VN" sz="3200" dirty="0" err="1">
                <a:solidFill>
                  <a:srgbClr val="FFFFFF"/>
                </a:solidFill>
                <a:latin typeface="+mj-lt"/>
                <a:ea typeface="Raleway"/>
                <a:cs typeface="Raleway"/>
                <a:sym typeface="Wingdings" panose="05000000000000000000" pitchFamily="2" charset="2"/>
              </a:rPr>
              <a:t>inference</a:t>
            </a:r>
            <a:r>
              <a:rPr lang="vi-VN" sz="3200" dirty="0">
                <a:solidFill>
                  <a:srgbClr val="FFFFFF"/>
                </a:solidFill>
                <a:latin typeface="+mj-lt"/>
                <a:ea typeface="Raleway"/>
                <a:cs typeface="Raleway"/>
                <a:sym typeface="Wingdings" panose="05000000000000000000" pitchFamily="2" charset="2"/>
              </a:rPr>
              <a:t> trực tiếp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Raleway"/>
              <a:cs typeface="Raleway"/>
              <a:sym typeface="Raleway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9CA2AA-F81F-CC5D-FC51-8A195BCC87CA}"/>
              </a:ext>
            </a:extLst>
          </p:cNvPr>
          <p:cNvGrpSpPr/>
          <p:nvPr/>
        </p:nvGrpSpPr>
        <p:grpSpPr>
          <a:xfrm>
            <a:off x="6532136" y="5372100"/>
            <a:ext cx="14254667" cy="713798"/>
            <a:chOff x="6532137" y="1181100"/>
            <a:chExt cx="14254667" cy="713798"/>
          </a:xfrm>
        </p:grpSpPr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C7E3261B-6A09-33BA-B107-255490FD7161}"/>
                </a:ext>
              </a:extLst>
            </p:cNvPr>
            <p:cNvGrpSpPr/>
            <p:nvPr/>
          </p:nvGrpSpPr>
          <p:grpSpPr>
            <a:xfrm>
              <a:off x="6532137" y="1181100"/>
              <a:ext cx="14254667" cy="713798"/>
              <a:chOff x="0" y="0"/>
              <a:chExt cx="1075976" cy="187996"/>
            </a:xfrm>
          </p:grpSpPr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234D68BE-4ECE-1949-6939-050F2AEB9EE8}"/>
                  </a:ext>
                </a:extLst>
              </p:cNvPr>
              <p:cNvSpPr/>
              <p:nvPr/>
            </p:nvSpPr>
            <p:spPr>
              <a:xfrm>
                <a:off x="0" y="0"/>
                <a:ext cx="1075976" cy="187996"/>
              </a:xfrm>
              <a:custGeom>
                <a:avLst/>
                <a:gdLst/>
                <a:ahLst/>
                <a:cxnLst/>
                <a:rect l="l" t="t" r="r" b="b"/>
                <a:pathLst>
                  <a:path w="1075976" h="187996">
                    <a:moveTo>
                      <a:pt x="0" y="0"/>
                    </a:moveTo>
                    <a:lnTo>
                      <a:pt x="1075976" y="0"/>
                    </a:lnTo>
                    <a:lnTo>
                      <a:pt x="1075976" y="187996"/>
                    </a:lnTo>
                    <a:lnTo>
                      <a:pt x="0" y="187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TextBox 11">
                <a:extLst>
                  <a:ext uri="{FF2B5EF4-FFF2-40B4-BE49-F238E27FC236}">
                    <a16:creationId xmlns:a16="http://schemas.microsoft.com/office/drawing/2014/main" id="{DEAF76CB-C03E-7DD0-D8FA-BA5934B035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075976" cy="226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" name="TextBox 17">
              <a:extLst>
                <a:ext uri="{FF2B5EF4-FFF2-40B4-BE49-F238E27FC236}">
                  <a16:creationId xmlns:a16="http://schemas.microsoft.com/office/drawing/2014/main" id="{D4CE2A47-78C9-EDD9-E97F-68A2D7C12383}"/>
                </a:ext>
              </a:extLst>
            </p:cNvPr>
            <p:cNvSpPr txBox="1"/>
            <p:nvPr/>
          </p:nvSpPr>
          <p:spPr>
            <a:xfrm>
              <a:off x="7191703" y="1465668"/>
              <a:ext cx="6752898" cy="4069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7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Các </a:t>
              </a:r>
              <a:r>
                <a:rPr kumimoji="0" lang="en-US" sz="4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bước</a:t>
              </a: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kumimoji="0" lang="en-US" sz="4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tiền</a:t>
              </a: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kumimoji="0" lang="en-US" sz="4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xử</a:t>
              </a: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kumimoji="0" lang="en-US" sz="4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lý</a:t>
              </a: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: </a:t>
              </a:r>
            </a:p>
          </p:txBody>
        </p:sp>
      </p:grpSp>
      <p:sp>
        <p:nvSpPr>
          <p:cNvPr id="15" name="TextBox 16">
            <a:extLst>
              <a:ext uri="{FF2B5EF4-FFF2-40B4-BE49-F238E27FC236}">
                <a16:creationId xmlns:a16="http://schemas.microsoft.com/office/drawing/2014/main" id="{2234BB78-4C54-2EA4-638D-28C23CE20D75}"/>
              </a:ext>
            </a:extLst>
          </p:cNvPr>
          <p:cNvSpPr txBox="1"/>
          <p:nvPr/>
        </p:nvSpPr>
        <p:spPr>
          <a:xfrm>
            <a:off x="6866906" y="6347460"/>
            <a:ext cx="11184661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-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Không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cần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thực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hiện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huấn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luyện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lại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mà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sử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dụng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có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sẵn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</a:t>
            </a:r>
          </a:p>
          <a:p>
            <a:pPr marL="514350" marR="0" lvl="0" indent="-51435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Tải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video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đã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được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lưu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514350" marR="0" lvl="0" indent="-51435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Dùng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mô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YOLOv8n pretrained</a:t>
            </a:r>
          </a:p>
          <a:p>
            <a:pPr marL="514350" marR="0" lvl="0" indent="-51435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Đọc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từng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frame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video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bằng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thư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viện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OpenCV</a:t>
            </a:r>
          </a:p>
          <a:p>
            <a:pPr marL="514350" marR="0" lvl="0" indent="-51435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Nhận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dạng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từng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frame</a:t>
            </a:r>
          </a:p>
          <a:p>
            <a:pPr marL="514350" marR="0" lvl="0" indent="-51435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Kiểm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tra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vị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trí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có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nằm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vùng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hưởng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giữa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khung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không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514350" marR="0" lvl="0" indent="-51435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Lọc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kết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quả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trùng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lặp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giữa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frame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bằng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thuật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toán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IOU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54B63-56ED-84BC-DAA6-800440F25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">
            <a:extLst>
              <a:ext uri="{FF2B5EF4-FFF2-40B4-BE49-F238E27FC236}">
                <a16:creationId xmlns:a16="http://schemas.microsoft.com/office/drawing/2014/main" id="{49A47BBD-0A7B-A201-F190-1304A3A9B5F4}"/>
              </a:ext>
            </a:extLst>
          </p:cNvPr>
          <p:cNvSpPr/>
          <p:nvPr/>
        </p:nvSpPr>
        <p:spPr>
          <a:xfrm>
            <a:off x="17465072" y="980345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FF6FF88-BBD2-49E2-F0F6-AB4558514520}"/>
              </a:ext>
            </a:extLst>
          </p:cNvPr>
          <p:cNvSpPr txBox="1"/>
          <p:nvPr/>
        </p:nvSpPr>
        <p:spPr>
          <a:xfrm>
            <a:off x="1219200" y="12700"/>
            <a:ext cx="16245872" cy="1887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1122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Quy </a:t>
            </a:r>
            <a:r>
              <a:rPr lang="en-US" sz="11228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trình</a:t>
            </a:r>
            <a:r>
              <a:rPr lang="en-US" sz="1122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1228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hoạt</a:t>
            </a:r>
            <a:r>
              <a:rPr lang="en-US" sz="1122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1228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động</a:t>
            </a:r>
            <a:r>
              <a:rPr lang="en-US" sz="1122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1228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bài</a:t>
            </a:r>
            <a:r>
              <a:rPr lang="en-US" sz="1122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1228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toán</a:t>
            </a:r>
            <a:endParaRPr lang="en-US" sz="11228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25D054-B24D-6C2B-033D-687649438456}"/>
              </a:ext>
            </a:extLst>
          </p:cNvPr>
          <p:cNvGrpSpPr/>
          <p:nvPr/>
        </p:nvGrpSpPr>
        <p:grpSpPr>
          <a:xfrm>
            <a:off x="1755470" y="2705100"/>
            <a:ext cx="5545852" cy="1431063"/>
            <a:chOff x="1755470" y="2705100"/>
            <a:chExt cx="5545852" cy="1431063"/>
          </a:xfrm>
        </p:grpSpPr>
        <p:sp>
          <p:nvSpPr>
            <p:cNvPr id="23" name="AutoShape 13">
              <a:extLst>
                <a:ext uri="{FF2B5EF4-FFF2-40B4-BE49-F238E27FC236}">
                  <a16:creationId xmlns:a16="http://schemas.microsoft.com/office/drawing/2014/main" id="{CFAD29DC-2BBB-4EC6-CD14-75BDE8982D1B}"/>
                </a:ext>
              </a:extLst>
            </p:cNvPr>
            <p:cNvSpPr/>
            <p:nvPr/>
          </p:nvSpPr>
          <p:spPr>
            <a:xfrm>
              <a:off x="5440826" y="3439682"/>
              <a:ext cx="18604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diamond" w="lg" len="lg"/>
              <a:tailEnd type="diamond" w="lg" len="lg"/>
            </a:ln>
          </p:spPr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8D572F2-61DF-EFE3-3F8A-69562C3AA61F}"/>
                </a:ext>
              </a:extLst>
            </p:cNvPr>
            <p:cNvGrpSpPr/>
            <p:nvPr/>
          </p:nvGrpSpPr>
          <p:grpSpPr>
            <a:xfrm>
              <a:off x="1755470" y="2705100"/>
              <a:ext cx="3685356" cy="1431063"/>
              <a:chOff x="1755470" y="2705100"/>
              <a:chExt cx="3685356" cy="1431063"/>
            </a:xfrm>
          </p:grpSpPr>
          <p:grpSp>
            <p:nvGrpSpPr>
              <p:cNvPr id="14" name="Group 4">
                <a:extLst>
                  <a:ext uri="{FF2B5EF4-FFF2-40B4-BE49-F238E27FC236}">
                    <a16:creationId xmlns:a16="http://schemas.microsoft.com/office/drawing/2014/main" id="{9D95F793-95B6-8585-615B-98956F9815FF}"/>
                  </a:ext>
                </a:extLst>
              </p:cNvPr>
              <p:cNvGrpSpPr/>
              <p:nvPr/>
            </p:nvGrpSpPr>
            <p:grpSpPr>
              <a:xfrm>
                <a:off x="1755470" y="2705100"/>
                <a:ext cx="3685356" cy="1431063"/>
                <a:chOff x="0" y="0"/>
                <a:chExt cx="812800" cy="315619"/>
              </a:xfrm>
            </p:grpSpPr>
            <p:sp>
              <p:nvSpPr>
                <p:cNvPr id="15" name="Freeform 5">
                  <a:extLst>
                    <a:ext uri="{FF2B5EF4-FFF2-40B4-BE49-F238E27FC236}">
                      <a16:creationId xmlns:a16="http://schemas.microsoft.com/office/drawing/2014/main" id="{E8E4034C-EC48-5379-46D1-A5970EB9DC7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315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315619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315619"/>
                      </a:lnTo>
                      <a:lnTo>
                        <a:pt x="0" y="3156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365E93">
                        <a:alpha val="56000"/>
                      </a:srgbClr>
                    </a:gs>
                    <a:gs pos="100000">
                      <a:srgbClr val="AF2BA5">
                        <a:alpha val="56000"/>
                      </a:srgbClr>
                    </a:gs>
                  </a:gsLst>
                  <a:lin ang="0"/>
                </a:gradFill>
              </p:spPr>
            </p:sp>
            <p:sp>
              <p:nvSpPr>
                <p:cNvPr id="16" name="TextBox 6">
                  <a:extLst>
                    <a:ext uri="{FF2B5EF4-FFF2-40B4-BE49-F238E27FC236}">
                      <a16:creationId xmlns:a16="http://schemas.microsoft.com/office/drawing/2014/main" id="{F1FCA45F-8C28-0207-D02E-F6D38FDE613F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812800" cy="35371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25" name="TextBox 17">
                <a:extLst>
                  <a:ext uri="{FF2B5EF4-FFF2-40B4-BE49-F238E27FC236}">
                    <a16:creationId xmlns:a16="http://schemas.microsoft.com/office/drawing/2014/main" id="{6002B8B5-C069-7885-9020-F47FBB2121C6}"/>
                  </a:ext>
                </a:extLst>
              </p:cNvPr>
              <p:cNvSpPr txBox="1"/>
              <p:nvPr/>
            </p:nvSpPr>
            <p:spPr>
              <a:xfrm>
                <a:off x="2042396" y="3199683"/>
                <a:ext cx="3073303" cy="4103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246"/>
                  </a:lnSpc>
                </a:pPr>
                <a:r>
                  <a:rPr lang="en-US" sz="32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Input Video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E596674-5B95-CE7C-0347-ABC06CB492EA}"/>
              </a:ext>
            </a:extLst>
          </p:cNvPr>
          <p:cNvGrpSpPr/>
          <p:nvPr/>
        </p:nvGrpSpPr>
        <p:grpSpPr>
          <a:xfrm>
            <a:off x="7301322" y="2705100"/>
            <a:ext cx="5545852" cy="1431063"/>
            <a:chOff x="7301322" y="2705100"/>
            <a:chExt cx="5545852" cy="1431063"/>
          </a:xfrm>
        </p:grpSpPr>
        <p:sp>
          <p:nvSpPr>
            <p:cNvPr id="24" name="AutoShape 14">
              <a:extLst>
                <a:ext uri="{FF2B5EF4-FFF2-40B4-BE49-F238E27FC236}">
                  <a16:creationId xmlns:a16="http://schemas.microsoft.com/office/drawing/2014/main" id="{1C4462F9-CEEC-BD3A-5EC2-862A014D6555}"/>
                </a:ext>
              </a:extLst>
            </p:cNvPr>
            <p:cNvSpPr/>
            <p:nvPr/>
          </p:nvSpPr>
          <p:spPr>
            <a:xfrm>
              <a:off x="10986678" y="3420632"/>
              <a:ext cx="18604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diamond" w="lg" len="lg"/>
              <a:tailEnd type="diamond" w="lg" len="lg"/>
            </a:ln>
          </p:spPr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A5610FC-8487-9025-CFCE-125E01B186FF}"/>
                </a:ext>
              </a:extLst>
            </p:cNvPr>
            <p:cNvGrpSpPr/>
            <p:nvPr/>
          </p:nvGrpSpPr>
          <p:grpSpPr>
            <a:xfrm>
              <a:off x="7301322" y="2705100"/>
              <a:ext cx="3685356" cy="1431063"/>
              <a:chOff x="7301322" y="2705100"/>
              <a:chExt cx="3685356" cy="1431063"/>
            </a:xfrm>
          </p:grpSpPr>
          <p:grpSp>
            <p:nvGrpSpPr>
              <p:cNvPr id="17" name="Group 7">
                <a:extLst>
                  <a:ext uri="{FF2B5EF4-FFF2-40B4-BE49-F238E27FC236}">
                    <a16:creationId xmlns:a16="http://schemas.microsoft.com/office/drawing/2014/main" id="{711E84FD-61A7-23BC-233E-FD822F55EBE1}"/>
                  </a:ext>
                </a:extLst>
              </p:cNvPr>
              <p:cNvGrpSpPr/>
              <p:nvPr/>
            </p:nvGrpSpPr>
            <p:grpSpPr>
              <a:xfrm>
                <a:off x="7301322" y="2705100"/>
                <a:ext cx="3685356" cy="1431063"/>
                <a:chOff x="0" y="0"/>
                <a:chExt cx="812800" cy="315619"/>
              </a:xfrm>
            </p:grpSpPr>
            <p:sp>
              <p:nvSpPr>
                <p:cNvPr id="18" name="Freeform 8">
                  <a:extLst>
                    <a:ext uri="{FF2B5EF4-FFF2-40B4-BE49-F238E27FC236}">
                      <a16:creationId xmlns:a16="http://schemas.microsoft.com/office/drawing/2014/main" id="{36A018C0-50FB-D236-2C51-17B5D413A00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315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315619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315619"/>
                      </a:lnTo>
                      <a:lnTo>
                        <a:pt x="0" y="3156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365E93">
                        <a:alpha val="56000"/>
                      </a:srgbClr>
                    </a:gs>
                    <a:gs pos="100000">
                      <a:srgbClr val="AF2BA5">
                        <a:alpha val="56000"/>
                      </a:srgbClr>
                    </a:gs>
                  </a:gsLst>
                  <a:lin ang="0"/>
                </a:gradFill>
              </p:spPr>
            </p:sp>
            <p:sp>
              <p:nvSpPr>
                <p:cNvPr id="19" name="TextBox 9">
                  <a:extLst>
                    <a:ext uri="{FF2B5EF4-FFF2-40B4-BE49-F238E27FC236}">
                      <a16:creationId xmlns:a16="http://schemas.microsoft.com/office/drawing/2014/main" id="{31BD42DE-59A0-2A3D-4D49-4DD41F4E5126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812800" cy="35371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26" name="TextBox 19">
                <a:extLst>
                  <a:ext uri="{FF2B5EF4-FFF2-40B4-BE49-F238E27FC236}">
                    <a16:creationId xmlns:a16="http://schemas.microsoft.com/office/drawing/2014/main" id="{D4CB734C-78FF-0DBE-6839-6C7ED84EFE0D}"/>
                  </a:ext>
                </a:extLst>
              </p:cNvPr>
              <p:cNvSpPr txBox="1"/>
              <p:nvPr/>
            </p:nvSpPr>
            <p:spPr>
              <a:xfrm>
                <a:off x="7607349" y="3003955"/>
                <a:ext cx="3073303" cy="82073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246"/>
                  </a:lnSpc>
                </a:pPr>
                <a:r>
                  <a:rPr lang="en-US" sz="32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YOLOv8n </a:t>
                </a:r>
                <a:r>
                  <a:rPr lang="en-US" sz="32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Dectecion</a:t>
                </a:r>
                <a:endPara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7DCBAC4-C461-6DD0-66E9-24B424341EA7}"/>
              </a:ext>
            </a:extLst>
          </p:cNvPr>
          <p:cNvGrpSpPr/>
          <p:nvPr/>
        </p:nvGrpSpPr>
        <p:grpSpPr>
          <a:xfrm>
            <a:off x="1755470" y="5998437"/>
            <a:ext cx="5545852" cy="1431063"/>
            <a:chOff x="1755470" y="5998437"/>
            <a:chExt cx="5545852" cy="1431063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5F3EB37B-D6CA-27BC-CC71-96EC98EF1594}"/>
                </a:ext>
              </a:extLst>
            </p:cNvPr>
            <p:cNvGrpSpPr/>
            <p:nvPr/>
          </p:nvGrpSpPr>
          <p:grpSpPr>
            <a:xfrm>
              <a:off x="1755470" y="5998437"/>
              <a:ext cx="3685356" cy="1431063"/>
              <a:chOff x="0" y="0"/>
              <a:chExt cx="812800" cy="315619"/>
            </a:xfrm>
          </p:grpSpPr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9883ACFF-46BD-429A-F634-5D89065C7E3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3156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5619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15619"/>
                    </a:lnTo>
                    <a:lnTo>
                      <a:pt x="0" y="31561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30" name="TextBox 6">
                <a:extLst>
                  <a:ext uri="{FF2B5EF4-FFF2-40B4-BE49-F238E27FC236}">
                    <a16:creationId xmlns:a16="http://schemas.microsoft.com/office/drawing/2014/main" id="{42263E6B-1754-2603-70CD-0FE498A282B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353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AutoShape 13">
              <a:extLst>
                <a:ext uri="{FF2B5EF4-FFF2-40B4-BE49-F238E27FC236}">
                  <a16:creationId xmlns:a16="http://schemas.microsoft.com/office/drawing/2014/main" id="{07CFE2A6-A7C9-8134-6D09-C54AF964C859}"/>
                </a:ext>
              </a:extLst>
            </p:cNvPr>
            <p:cNvSpPr/>
            <p:nvPr/>
          </p:nvSpPr>
          <p:spPr>
            <a:xfrm>
              <a:off x="5440826" y="6733019"/>
              <a:ext cx="18604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diamond" w="lg" len="lg"/>
              <a:tailEnd type="diamond" w="lg" len="lg"/>
            </a:ln>
          </p:spPr>
        </p:sp>
        <p:sp>
          <p:nvSpPr>
            <p:cNvPr id="39" name="TextBox 17">
              <a:extLst>
                <a:ext uri="{FF2B5EF4-FFF2-40B4-BE49-F238E27FC236}">
                  <a16:creationId xmlns:a16="http://schemas.microsoft.com/office/drawing/2014/main" id="{70A3D293-58D1-0F53-B286-81403F8B7932}"/>
                </a:ext>
              </a:extLst>
            </p:cNvPr>
            <p:cNvSpPr txBox="1"/>
            <p:nvPr/>
          </p:nvSpPr>
          <p:spPr>
            <a:xfrm>
              <a:off x="1960735" y="6117466"/>
              <a:ext cx="3073303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6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Check </a:t>
              </a:r>
              <a:b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</a:b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vùng</a:t>
              </a: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ảnh</a:t>
              </a: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hưởng</a:t>
              </a:r>
              <a:endPara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74D98A-282A-7BD6-1D91-E8ECAA54B6F8}"/>
              </a:ext>
            </a:extLst>
          </p:cNvPr>
          <p:cNvGrpSpPr/>
          <p:nvPr/>
        </p:nvGrpSpPr>
        <p:grpSpPr>
          <a:xfrm>
            <a:off x="7301322" y="5998437"/>
            <a:ext cx="5545852" cy="1431063"/>
            <a:chOff x="7301322" y="5998437"/>
            <a:chExt cx="5545852" cy="1431063"/>
          </a:xfrm>
        </p:grpSpPr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E963C1D8-ED03-3E14-1986-7BBABF3936CF}"/>
                </a:ext>
              </a:extLst>
            </p:cNvPr>
            <p:cNvGrpSpPr/>
            <p:nvPr/>
          </p:nvGrpSpPr>
          <p:grpSpPr>
            <a:xfrm>
              <a:off x="7301322" y="5998437"/>
              <a:ext cx="3685356" cy="1431063"/>
              <a:chOff x="0" y="0"/>
              <a:chExt cx="812800" cy="315619"/>
            </a:xfrm>
          </p:grpSpPr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2FC46545-5C8F-DF09-AF0A-061AEDD8917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3156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5619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15619"/>
                    </a:lnTo>
                    <a:lnTo>
                      <a:pt x="0" y="31561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33" name="TextBox 9">
                <a:extLst>
                  <a:ext uri="{FF2B5EF4-FFF2-40B4-BE49-F238E27FC236}">
                    <a16:creationId xmlns:a16="http://schemas.microsoft.com/office/drawing/2014/main" id="{99173EA5-76AB-A15E-00A9-79A7756F57B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353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AutoShape 14">
              <a:extLst>
                <a:ext uri="{FF2B5EF4-FFF2-40B4-BE49-F238E27FC236}">
                  <a16:creationId xmlns:a16="http://schemas.microsoft.com/office/drawing/2014/main" id="{E4604DEA-E060-A784-DD54-660BE97784D4}"/>
                </a:ext>
              </a:extLst>
            </p:cNvPr>
            <p:cNvSpPr/>
            <p:nvPr/>
          </p:nvSpPr>
          <p:spPr>
            <a:xfrm>
              <a:off x="10986678" y="6713969"/>
              <a:ext cx="1860496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diamond" w="lg" len="lg"/>
              <a:tailEnd type="diamond" w="lg" len="lg"/>
            </a:ln>
          </p:spPr>
        </p:sp>
        <p:sp>
          <p:nvSpPr>
            <p:cNvPr id="40" name="TextBox 19">
              <a:extLst>
                <a:ext uri="{FF2B5EF4-FFF2-40B4-BE49-F238E27FC236}">
                  <a16:creationId xmlns:a16="http://schemas.microsoft.com/office/drawing/2014/main" id="{5DEC6C6C-AEEF-9016-606C-CF32DDBF5C2B}"/>
                </a:ext>
              </a:extLst>
            </p:cNvPr>
            <p:cNvSpPr txBox="1"/>
            <p:nvPr/>
          </p:nvSpPr>
          <p:spPr>
            <a:xfrm>
              <a:off x="7607349" y="6297292"/>
              <a:ext cx="3073303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6"/>
                </a:lnSpc>
              </a:pP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Tính</a:t>
              </a: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điểm</a:t>
              </a: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b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</a:b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hư</a:t>
              </a: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hại</a:t>
              </a:r>
              <a:endPara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B3906F3-26B5-FCB4-F348-4E49CBD60A96}"/>
              </a:ext>
            </a:extLst>
          </p:cNvPr>
          <p:cNvGrpSpPr/>
          <p:nvPr/>
        </p:nvGrpSpPr>
        <p:grpSpPr>
          <a:xfrm>
            <a:off x="12848456" y="5998437"/>
            <a:ext cx="3685356" cy="1431063"/>
            <a:chOff x="12848456" y="5998437"/>
            <a:chExt cx="3685356" cy="1431063"/>
          </a:xfrm>
        </p:grpSpPr>
        <p:grpSp>
          <p:nvGrpSpPr>
            <p:cNvPr id="34" name="Group 10">
              <a:extLst>
                <a:ext uri="{FF2B5EF4-FFF2-40B4-BE49-F238E27FC236}">
                  <a16:creationId xmlns:a16="http://schemas.microsoft.com/office/drawing/2014/main" id="{E9E8ED72-CC6C-CBB6-F311-B1FDD407DC59}"/>
                </a:ext>
              </a:extLst>
            </p:cNvPr>
            <p:cNvGrpSpPr/>
            <p:nvPr/>
          </p:nvGrpSpPr>
          <p:grpSpPr>
            <a:xfrm>
              <a:off x="12848456" y="5998437"/>
              <a:ext cx="3685356" cy="1431063"/>
              <a:chOff x="0" y="0"/>
              <a:chExt cx="812800" cy="315619"/>
            </a:xfrm>
          </p:grpSpPr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B93A27C3-F078-341E-3639-A088BE3D73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3156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5619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15619"/>
                    </a:lnTo>
                    <a:lnTo>
                      <a:pt x="0" y="31561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36" name="TextBox 12">
                <a:extLst>
                  <a:ext uri="{FF2B5EF4-FFF2-40B4-BE49-F238E27FC236}">
                    <a16:creationId xmlns:a16="http://schemas.microsoft.com/office/drawing/2014/main" id="{E7F78E34-D359-192F-E015-FC298984C7D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353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4C215030-75C4-75E9-487D-56945064942D}"/>
                </a:ext>
              </a:extLst>
            </p:cNvPr>
            <p:cNvSpPr txBox="1"/>
            <p:nvPr/>
          </p:nvSpPr>
          <p:spPr>
            <a:xfrm>
              <a:off x="13204863" y="6322650"/>
              <a:ext cx="2972542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6"/>
                </a:lnSpc>
              </a:pP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Cảnh</a:t>
              </a: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báo</a:t>
              </a: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nếu</a:t>
              </a:r>
              <a:b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</a:b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vượt</a:t>
              </a: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ngưỡng</a:t>
              </a:r>
              <a:endPara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4658E92-B794-7CDF-38E4-8481C67D0D53}"/>
              </a:ext>
            </a:extLst>
          </p:cNvPr>
          <p:cNvGrpSpPr/>
          <p:nvPr/>
        </p:nvGrpSpPr>
        <p:grpSpPr>
          <a:xfrm>
            <a:off x="3886200" y="2705100"/>
            <a:ext cx="12647612" cy="3120586"/>
            <a:chOff x="3886200" y="2705100"/>
            <a:chExt cx="12647612" cy="3120586"/>
          </a:xfrm>
        </p:grpSpPr>
        <p:grpSp>
          <p:nvGrpSpPr>
            <p:cNvPr id="20" name="Group 10">
              <a:extLst>
                <a:ext uri="{FF2B5EF4-FFF2-40B4-BE49-F238E27FC236}">
                  <a16:creationId xmlns:a16="http://schemas.microsoft.com/office/drawing/2014/main" id="{EAE84F5F-E11D-3F58-5B5D-482A22207655}"/>
                </a:ext>
              </a:extLst>
            </p:cNvPr>
            <p:cNvGrpSpPr/>
            <p:nvPr/>
          </p:nvGrpSpPr>
          <p:grpSpPr>
            <a:xfrm>
              <a:off x="12848456" y="2705100"/>
              <a:ext cx="3685356" cy="1431063"/>
              <a:chOff x="0" y="0"/>
              <a:chExt cx="812800" cy="315619"/>
            </a:xfrm>
          </p:grpSpPr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F68E645-120A-C997-41EE-BC350A49141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3156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5619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15619"/>
                    </a:lnTo>
                    <a:lnTo>
                      <a:pt x="0" y="31561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22" name="TextBox 12">
                <a:extLst>
                  <a:ext uri="{FF2B5EF4-FFF2-40B4-BE49-F238E27FC236}">
                    <a16:creationId xmlns:a16="http://schemas.microsoft.com/office/drawing/2014/main" id="{DC5EB1A2-C35C-5007-EC85-CCB8DC6087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353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1">
              <a:extLst>
                <a:ext uri="{FF2B5EF4-FFF2-40B4-BE49-F238E27FC236}">
                  <a16:creationId xmlns:a16="http://schemas.microsoft.com/office/drawing/2014/main" id="{6D58CBB4-458A-A2EC-B831-96C21C25EEEC}"/>
                </a:ext>
              </a:extLst>
            </p:cNvPr>
            <p:cNvSpPr txBox="1"/>
            <p:nvPr/>
          </p:nvSpPr>
          <p:spPr>
            <a:xfrm>
              <a:off x="13154482" y="3089242"/>
              <a:ext cx="2972542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6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Filter </a:t>
              </a: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trùng</a:t>
              </a: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32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lập</a:t>
              </a:r>
              <a:r>
                <a:rPr lang="en-US" sz="32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IOU</a:t>
              </a:r>
            </a:p>
          </p:txBody>
        </p:sp>
        <p:cxnSp>
          <p:nvCxnSpPr>
            <p:cNvPr id="55" name="Connector: Curved 54">
              <a:extLst>
                <a:ext uri="{FF2B5EF4-FFF2-40B4-BE49-F238E27FC236}">
                  <a16:creationId xmlns:a16="http://schemas.microsoft.com/office/drawing/2014/main" id="{E9082586-B34E-0B67-4654-6B0739D8F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6200" y="4190790"/>
              <a:ext cx="10754553" cy="163489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52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916593" y="634749"/>
            <a:ext cx="7030981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Tính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điểm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hư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hại</a:t>
            </a:r>
            <a:endParaRPr lang="en-US" sz="7971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AC94128-827A-714D-B897-1F2E49A68699}"/>
              </a:ext>
            </a:extLst>
          </p:cNvPr>
          <p:cNvGrpSpPr/>
          <p:nvPr/>
        </p:nvGrpSpPr>
        <p:grpSpPr>
          <a:xfrm>
            <a:off x="0" y="2053908"/>
            <a:ext cx="5181600" cy="1431063"/>
            <a:chOff x="0" y="2053908"/>
            <a:chExt cx="5181600" cy="1431063"/>
          </a:xfrm>
        </p:grpSpPr>
        <p:sp>
          <p:nvSpPr>
            <p:cNvPr id="13" name="AutoShape 13"/>
            <p:cNvSpPr/>
            <p:nvPr/>
          </p:nvSpPr>
          <p:spPr>
            <a:xfrm>
              <a:off x="3685356" y="2683064"/>
              <a:ext cx="149624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diamond" w="lg" len="lg"/>
              <a:tailEnd type="diamond" w="lg" len="lg"/>
            </a:ln>
          </p:spPr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667274E-9859-6133-FD87-33063D23EF10}"/>
                </a:ext>
              </a:extLst>
            </p:cNvPr>
            <p:cNvGrpSpPr/>
            <p:nvPr/>
          </p:nvGrpSpPr>
          <p:grpSpPr>
            <a:xfrm>
              <a:off x="0" y="2053908"/>
              <a:ext cx="3685356" cy="1431063"/>
              <a:chOff x="378439" y="3660806"/>
              <a:chExt cx="3685356" cy="1431063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378439" y="3660806"/>
                <a:ext cx="3685356" cy="1431063"/>
                <a:chOff x="0" y="0"/>
                <a:chExt cx="812800" cy="315619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812800" cy="315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315619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315619"/>
                      </a:lnTo>
                      <a:lnTo>
                        <a:pt x="0" y="3156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365E93">
                        <a:alpha val="56000"/>
                      </a:srgbClr>
                    </a:gs>
                    <a:gs pos="100000">
                      <a:srgbClr val="AF2BA5">
                        <a:alpha val="56000"/>
                      </a:srgbClr>
                    </a:gs>
                  </a:gsLst>
                  <a:lin ang="0"/>
                </a:gradFill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38100"/>
                  <a:ext cx="812800" cy="35371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17" name="TextBox 17"/>
              <p:cNvSpPr txBox="1"/>
              <p:nvPr/>
            </p:nvSpPr>
            <p:spPr>
              <a:xfrm>
                <a:off x="573308" y="3760784"/>
                <a:ext cx="3073303" cy="123110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246"/>
                  </a:lnSpc>
                </a:pPr>
                <a:r>
                  <a:rPr lang="en-US" sz="2925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Xác</a:t>
                </a:r>
                <a:r>
                  <a:rPr lang="en-US" sz="2925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925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định</a:t>
                </a:r>
                <a:r>
                  <a:rPr lang="en-US" sz="2925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925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phương</a:t>
                </a:r>
                <a:r>
                  <a:rPr lang="en-US" sz="2925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925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tiện</a:t>
                </a:r>
                <a:r>
                  <a:rPr lang="en-US" sz="2925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925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trong</a:t>
                </a:r>
                <a:r>
                  <a:rPr lang="en-US" sz="2925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925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vùng</a:t>
                </a:r>
                <a:r>
                  <a:rPr lang="en-US" sz="2925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925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ảnh</a:t>
                </a:r>
                <a:r>
                  <a:rPr lang="en-US" sz="2925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925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hưởng</a:t>
                </a:r>
                <a:endParaRPr lang="en-US" sz="2925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endParaRPr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0" y="4118414"/>
            <a:ext cx="3685356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Vùng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hưởng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vưc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trung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tâm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khung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Chỉ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tính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điểm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nếu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xe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nằm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tâm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bounding box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vùng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này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22835" y="4019668"/>
            <a:ext cx="3685356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So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IOU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giữa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bounding box ở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nhiều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frame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liên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tiếp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Nếu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IOU &gt;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ngưỡng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vùng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hưởng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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phương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tiện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đã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được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tính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trước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đó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 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bỏ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 qua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ngược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lại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697322-952D-2850-1567-799A2138512C}"/>
              </a:ext>
            </a:extLst>
          </p:cNvPr>
          <p:cNvGrpSpPr/>
          <p:nvPr/>
        </p:nvGrpSpPr>
        <p:grpSpPr>
          <a:xfrm>
            <a:off x="15630523" y="2012676"/>
            <a:ext cx="3821165" cy="1431063"/>
            <a:chOff x="15630523" y="2012676"/>
            <a:chExt cx="3821165" cy="1431063"/>
          </a:xfrm>
        </p:grpSpPr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id="{349A7640-B7E2-B7D9-A06B-76560D026CB7}"/>
                </a:ext>
              </a:extLst>
            </p:cNvPr>
            <p:cNvGrpSpPr/>
            <p:nvPr/>
          </p:nvGrpSpPr>
          <p:grpSpPr>
            <a:xfrm>
              <a:off x="15766332" y="2012676"/>
              <a:ext cx="3685356" cy="1431063"/>
              <a:chOff x="0" y="0"/>
              <a:chExt cx="812800" cy="315619"/>
            </a:xfrm>
          </p:grpSpPr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FE26E0B2-9388-8BCF-9B81-2002013B771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31561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15619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315619"/>
                    </a:lnTo>
                    <a:lnTo>
                      <a:pt x="0" y="31561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39" name="TextBox 9">
                <a:extLst>
                  <a:ext uri="{FF2B5EF4-FFF2-40B4-BE49-F238E27FC236}">
                    <a16:creationId xmlns:a16="http://schemas.microsoft.com/office/drawing/2014/main" id="{BCEDE2BF-AA8A-389C-2388-EC69C1BC53F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353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92AD46F0-3982-0B1E-6E62-CBE9ED312F02}"/>
                </a:ext>
              </a:extLst>
            </p:cNvPr>
            <p:cNvSpPr txBox="1"/>
            <p:nvPr/>
          </p:nvSpPr>
          <p:spPr>
            <a:xfrm>
              <a:off x="15630523" y="2341199"/>
              <a:ext cx="3073303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6"/>
                </a:lnSpc>
              </a:pPr>
              <a:r>
                <a:rPr lang="en-US" sz="2925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Cộng</a:t>
              </a:r>
              <a:r>
                <a:rPr lang="en-US" sz="2925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925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dồn</a:t>
              </a:r>
              <a:br>
                <a:rPr lang="en-US" sz="2925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</a:br>
              <a:r>
                <a:rPr lang="en-US" sz="2925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tổng</a:t>
              </a:r>
              <a:r>
                <a:rPr lang="en-US" sz="2925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925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điểm</a:t>
              </a:r>
              <a:endParaRPr lang="en-US" sz="2925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9C015A-1B27-2075-641B-7C1AE898CA23}"/>
              </a:ext>
            </a:extLst>
          </p:cNvPr>
          <p:cNvGrpSpPr/>
          <p:nvPr/>
        </p:nvGrpSpPr>
        <p:grpSpPr>
          <a:xfrm>
            <a:off x="5306244" y="2036037"/>
            <a:ext cx="5334000" cy="1431063"/>
            <a:chOff x="5306244" y="2036037"/>
            <a:chExt cx="5334000" cy="143106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627BCFF-205B-C5B6-B9EC-396F005CF51A}"/>
                </a:ext>
              </a:extLst>
            </p:cNvPr>
            <p:cNvGrpSpPr/>
            <p:nvPr/>
          </p:nvGrpSpPr>
          <p:grpSpPr>
            <a:xfrm>
              <a:off x="5306244" y="2036037"/>
              <a:ext cx="3685356" cy="1431063"/>
              <a:chOff x="5924291" y="3660806"/>
              <a:chExt cx="3685356" cy="1431063"/>
            </a:xfrm>
          </p:grpSpPr>
          <p:grpSp>
            <p:nvGrpSpPr>
              <p:cNvPr id="7" name="Group 7"/>
              <p:cNvGrpSpPr/>
              <p:nvPr/>
            </p:nvGrpSpPr>
            <p:grpSpPr>
              <a:xfrm>
                <a:off x="5924291" y="3660806"/>
                <a:ext cx="3685356" cy="1431063"/>
                <a:chOff x="0" y="0"/>
                <a:chExt cx="812800" cy="315619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812800" cy="315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315619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315619"/>
                      </a:lnTo>
                      <a:lnTo>
                        <a:pt x="0" y="31561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365E93">
                        <a:alpha val="56000"/>
                      </a:srgbClr>
                    </a:gs>
                    <a:gs pos="100000">
                      <a:srgbClr val="AF2BA5">
                        <a:alpha val="56000"/>
                      </a:srgbClr>
                    </a:gs>
                  </a:gsLst>
                  <a:lin ang="0"/>
                </a:gradFill>
              </p:spPr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0" y="-38100"/>
                  <a:ext cx="812800" cy="35371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19" name="TextBox 19"/>
              <p:cNvSpPr txBox="1"/>
              <p:nvPr/>
            </p:nvSpPr>
            <p:spPr>
              <a:xfrm>
                <a:off x="6248135" y="4078671"/>
                <a:ext cx="3073303" cy="41036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246"/>
                  </a:lnSpc>
                </a:pPr>
                <a:r>
                  <a:rPr lang="en-US" sz="2925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Tránh</a:t>
                </a:r>
                <a:r>
                  <a:rPr lang="en-US" sz="2925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925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đếm</a:t>
                </a:r>
                <a:r>
                  <a:rPr lang="en-US" sz="2925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925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trùng</a:t>
                </a:r>
                <a:endParaRPr lang="en-US" sz="2925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endParaRPr>
              </a:p>
            </p:txBody>
          </p:sp>
        </p:grpSp>
        <p:sp>
          <p:nvSpPr>
            <p:cNvPr id="48" name="AutoShape 13">
              <a:extLst>
                <a:ext uri="{FF2B5EF4-FFF2-40B4-BE49-F238E27FC236}">
                  <a16:creationId xmlns:a16="http://schemas.microsoft.com/office/drawing/2014/main" id="{84C2BA74-5F63-8D68-EDA6-352B1438B9E7}"/>
                </a:ext>
              </a:extLst>
            </p:cNvPr>
            <p:cNvSpPr/>
            <p:nvPr/>
          </p:nvSpPr>
          <p:spPr>
            <a:xfrm>
              <a:off x="9144000" y="2729532"/>
              <a:ext cx="149624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diamond" w="lg" len="lg"/>
              <a:tailEnd type="diamond" w="lg" len="lg"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970914" y="4714933"/>
            <a:ext cx="3685356" cy="160381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971202-D905-A66C-962C-5392668CC3DB}"/>
              </a:ext>
            </a:extLst>
          </p:cNvPr>
          <p:cNvGrpSpPr/>
          <p:nvPr/>
        </p:nvGrpSpPr>
        <p:grpSpPr>
          <a:xfrm>
            <a:off x="10187931" y="4160595"/>
            <a:ext cx="4488352" cy="3096286"/>
            <a:chOff x="10187931" y="4160595"/>
            <a:chExt cx="4488352" cy="3096286"/>
          </a:xfrm>
        </p:grpSpPr>
        <p:sp>
          <p:nvSpPr>
            <p:cNvPr id="22" name="TextBox 22"/>
            <p:cNvSpPr txBox="1"/>
            <p:nvPr/>
          </p:nvSpPr>
          <p:spPr>
            <a:xfrm>
              <a:off x="10520253" y="4160595"/>
              <a:ext cx="3777591" cy="12280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Môi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phương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tiện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mang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hệ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số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hư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hại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khác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nhau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: </a:t>
              </a:r>
            </a:p>
            <a:p>
              <a:pPr algn="ctr">
                <a:lnSpc>
                  <a:spcPts val="3109"/>
                </a:lnSpc>
                <a:spcBef>
                  <a:spcPct val="0"/>
                </a:spcBef>
              </a:pPr>
              <a:endParaRPr lang="en-US" sz="222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0873EC9E-8186-9260-04FD-4510D911460C}"/>
                </a:ext>
              </a:extLst>
            </p:cNvPr>
            <p:cNvSpPr txBox="1"/>
            <p:nvPr/>
          </p:nvSpPr>
          <p:spPr>
            <a:xfrm>
              <a:off x="10187931" y="5411075"/>
              <a:ext cx="4442234" cy="397545"/>
            </a:xfrm>
            <a:prstGeom prst="rect">
              <a:avLst/>
            </a:prstGeom>
          </p:spPr>
          <p:txBody>
            <a:bodyPr lIns="0" tIns="0" rIns="0" bIns="0" numCol="2" rtlCol="0" anchor="t">
              <a:spAutoFit/>
            </a:bodyPr>
            <a:lstStyle/>
            <a:p>
              <a:pPr algn="ctr">
                <a:lnSpc>
                  <a:spcPts val="3109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Loại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xe</a:t>
              </a:r>
              <a:endPara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endParaRPr>
            </a:p>
            <a:p>
              <a:pPr algn="ctr">
                <a:lnSpc>
                  <a:spcPts val="3109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Hệ</a:t>
              </a: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</a:t>
              </a:r>
              <a:r>
                <a:rPr lang="en-US" sz="2800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số</a:t>
              </a:r>
              <a:endPara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endParaRPr>
            </a:p>
          </p:txBody>
        </p:sp>
        <p:sp>
          <p:nvSpPr>
            <p:cNvPr id="50" name="TextBox 20">
              <a:extLst>
                <a:ext uri="{FF2B5EF4-FFF2-40B4-BE49-F238E27FC236}">
                  <a16:creationId xmlns:a16="http://schemas.microsoft.com/office/drawing/2014/main" id="{9651B06C-A9B3-F8CE-2C91-CB076DF83A82}"/>
                </a:ext>
              </a:extLst>
            </p:cNvPr>
            <p:cNvSpPr txBox="1"/>
            <p:nvPr/>
          </p:nvSpPr>
          <p:spPr>
            <a:xfrm>
              <a:off x="10234049" y="6064247"/>
              <a:ext cx="4442234" cy="1192634"/>
            </a:xfrm>
            <a:prstGeom prst="rect">
              <a:avLst/>
            </a:prstGeom>
          </p:spPr>
          <p:txBody>
            <a:bodyPr lIns="0" tIns="0" rIns="0" bIns="0" numCol="2" rtlCol="0" anchor="t">
              <a:spAutoFit/>
            </a:bodyPr>
            <a:lstStyle/>
            <a:p>
              <a:pPr algn="ctr">
                <a:lnSpc>
                  <a:spcPts val="310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Car</a:t>
              </a:r>
            </a:p>
            <a:p>
              <a:pPr algn="ctr">
                <a:lnSpc>
                  <a:spcPts val="310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Truck</a:t>
              </a:r>
            </a:p>
            <a:p>
              <a:pPr algn="ctr">
                <a:lnSpc>
                  <a:spcPts val="310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Bus</a:t>
              </a:r>
            </a:p>
            <a:p>
              <a:pPr algn="ctr">
                <a:lnSpc>
                  <a:spcPts val="310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2.5</a:t>
              </a:r>
            </a:p>
            <a:p>
              <a:pPr algn="ctr">
                <a:lnSpc>
                  <a:spcPts val="310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4.8</a:t>
              </a:r>
            </a:p>
            <a:p>
              <a:pPr algn="ctr">
                <a:lnSpc>
                  <a:spcPts val="3109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FFFFFF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5.0</a:t>
              </a:r>
            </a:p>
          </p:txBody>
        </p:sp>
      </p:grpSp>
      <p:sp>
        <p:nvSpPr>
          <p:cNvPr id="52" name="TextBox 18">
            <a:extLst>
              <a:ext uri="{FF2B5EF4-FFF2-40B4-BE49-F238E27FC236}">
                <a16:creationId xmlns:a16="http://schemas.microsoft.com/office/drawing/2014/main" id="{7AC81459-FB44-8308-AF35-57DEBA124736}"/>
              </a:ext>
            </a:extLst>
          </p:cNvPr>
          <p:cNvSpPr txBox="1"/>
          <p:nvPr/>
        </p:nvSpPr>
        <p:spPr>
          <a:xfrm>
            <a:off x="15923795" y="4160595"/>
            <a:ext cx="2364205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Tất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cả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được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cộng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vi-VN" sz="2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road_damage_score</a:t>
            </a:r>
            <a:endParaRPr lang="vi-VN" sz="2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Dữ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liệu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này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được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dung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để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thống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kê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kích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hoạt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cảnh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bảo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0261FFA-CE8D-4B46-3727-7F2281AE64FB}"/>
              </a:ext>
            </a:extLst>
          </p:cNvPr>
          <p:cNvGrpSpPr/>
          <p:nvPr/>
        </p:nvGrpSpPr>
        <p:grpSpPr>
          <a:xfrm>
            <a:off x="10491500" y="2053908"/>
            <a:ext cx="5302588" cy="1431063"/>
            <a:chOff x="10491500" y="2053908"/>
            <a:chExt cx="5302588" cy="1431063"/>
          </a:xfrm>
        </p:grpSpPr>
        <p:sp>
          <p:nvSpPr>
            <p:cNvPr id="49" name="AutoShape 13">
              <a:extLst>
                <a:ext uri="{FF2B5EF4-FFF2-40B4-BE49-F238E27FC236}">
                  <a16:creationId xmlns:a16="http://schemas.microsoft.com/office/drawing/2014/main" id="{A425E27B-E975-144A-C6E6-3203071BC68B}"/>
                </a:ext>
              </a:extLst>
            </p:cNvPr>
            <p:cNvSpPr/>
            <p:nvPr/>
          </p:nvSpPr>
          <p:spPr>
            <a:xfrm>
              <a:off x="14297844" y="2729532"/>
              <a:ext cx="1496244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diamond" w="lg" len="lg"/>
              <a:tailEnd type="diamond" w="lg" len="lg"/>
            </a:ln>
          </p:spPr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7692ADEA-C276-FE3E-6B18-93B67F814E31}"/>
                </a:ext>
              </a:extLst>
            </p:cNvPr>
            <p:cNvSpPr/>
            <p:nvPr/>
          </p:nvSpPr>
          <p:spPr>
            <a:xfrm>
              <a:off x="10491500" y="2053908"/>
              <a:ext cx="3685356" cy="1431063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57" name="TextBox 19">
              <a:extLst>
                <a:ext uri="{FF2B5EF4-FFF2-40B4-BE49-F238E27FC236}">
                  <a16:creationId xmlns:a16="http://schemas.microsoft.com/office/drawing/2014/main" id="{7333AB7D-F2E7-3C5B-03E0-B882B3088767}"/>
                </a:ext>
              </a:extLst>
            </p:cNvPr>
            <p:cNvSpPr txBox="1"/>
            <p:nvPr/>
          </p:nvSpPr>
          <p:spPr>
            <a:xfrm>
              <a:off x="10842314" y="2341199"/>
              <a:ext cx="3073303" cy="82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6"/>
                </a:lnSpc>
              </a:pPr>
              <a:r>
                <a:rPr lang="en-US" sz="2925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Tính</a:t>
              </a:r>
              <a:r>
                <a:rPr lang="en-US" sz="2925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925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điểm</a:t>
              </a:r>
              <a:r>
                <a:rPr lang="en-US" sz="2925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925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theo</a:t>
              </a:r>
              <a:r>
                <a:rPr lang="en-US" sz="2925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925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phương</a:t>
              </a:r>
              <a:r>
                <a:rPr lang="en-US" sz="2925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925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tiện</a:t>
              </a:r>
              <a:endParaRPr lang="en-US" sz="2925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33800" y="663572"/>
            <a:ext cx="1198802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5"/>
              </a:lnSpc>
            </a:pPr>
            <a:r>
              <a:rPr lang="en-US" sz="6867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Cảnh</a:t>
            </a: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6867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báo</a:t>
            </a: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6867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khi</a:t>
            </a: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6867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vượt</a:t>
            </a: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6867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ngưỡng</a:t>
            </a: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6867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hư</a:t>
            </a:r>
            <a:r>
              <a:rPr lang="en-US" sz="6867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6867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hại</a:t>
            </a:r>
            <a:endParaRPr lang="en-US" sz="6867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889149" y="2343823"/>
            <a:ext cx="7153125" cy="6255802"/>
          </a:xfrm>
          <a:custGeom>
            <a:avLst/>
            <a:gdLst/>
            <a:ahLst/>
            <a:cxnLst/>
            <a:rect l="l" t="t" r="r" b="b"/>
            <a:pathLst>
              <a:path w="7153125" h="6255802">
                <a:moveTo>
                  <a:pt x="0" y="0"/>
                </a:moveTo>
                <a:lnTo>
                  <a:pt x="7153125" y="0"/>
                </a:lnTo>
                <a:lnTo>
                  <a:pt x="7153125" y="6255802"/>
                </a:lnTo>
                <a:lnTo>
                  <a:pt x="0" y="625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DD8907-33F8-78AC-688D-A3818873AFA5}"/>
              </a:ext>
            </a:extLst>
          </p:cNvPr>
          <p:cNvGrpSpPr/>
          <p:nvPr/>
        </p:nvGrpSpPr>
        <p:grpSpPr>
          <a:xfrm>
            <a:off x="6499083" y="3632812"/>
            <a:ext cx="3447196" cy="1284773"/>
            <a:chOff x="6499083" y="3632812"/>
            <a:chExt cx="3447196" cy="1284773"/>
          </a:xfrm>
        </p:grpSpPr>
        <p:grpSp>
          <p:nvGrpSpPr>
            <p:cNvPr id="8" name="Group 8"/>
            <p:cNvGrpSpPr/>
            <p:nvPr/>
          </p:nvGrpSpPr>
          <p:grpSpPr>
            <a:xfrm>
              <a:off x="6499083" y="3632812"/>
              <a:ext cx="3447196" cy="1284773"/>
              <a:chOff x="0" y="0"/>
              <a:chExt cx="907903" cy="33837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7903" cy="338376"/>
              </a:xfrm>
              <a:custGeom>
                <a:avLst/>
                <a:gdLst/>
                <a:ahLst/>
                <a:cxnLst/>
                <a:rect l="l" t="t" r="r" b="b"/>
                <a:pathLst>
                  <a:path w="907903" h="338376">
                    <a:moveTo>
                      <a:pt x="0" y="0"/>
                    </a:moveTo>
                    <a:lnTo>
                      <a:pt x="907903" y="0"/>
                    </a:lnTo>
                    <a:lnTo>
                      <a:pt x="907903" y="338376"/>
                    </a:lnTo>
                    <a:lnTo>
                      <a:pt x="0" y="3383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907903" cy="376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935896" y="3683495"/>
              <a:ext cx="2573569" cy="1038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18"/>
                </a:lnSpc>
              </a:pPr>
              <a:r>
                <a:rPr lang="en-US" sz="2449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Ngưỡng</a:t>
              </a:r>
              <a:r>
                <a:rPr lang="en-US" sz="2449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</a:p>
            <a:p>
              <a:pPr algn="ctr">
                <a:lnSpc>
                  <a:spcPts val="2718"/>
                </a:lnSpc>
              </a:pPr>
              <a:r>
                <a:rPr lang="en-US" sz="2449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cảnh</a:t>
              </a:r>
              <a:r>
                <a:rPr lang="en-US" sz="2449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449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báo</a:t>
              </a:r>
              <a:r>
                <a:rPr lang="en-US" sz="2449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</a:p>
            <a:p>
              <a:pPr algn="ctr">
                <a:lnSpc>
                  <a:spcPts val="2718"/>
                </a:lnSpc>
              </a:pPr>
              <a:r>
                <a:rPr lang="en-US" sz="2449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được</a:t>
              </a:r>
              <a:r>
                <a:rPr lang="en-US" sz="2449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449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định</a:t>
              </a:r>
              <a:r>
                <a:rPr lang="en-US" sz="2449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449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sẵn</a:t>
              </a:r>
              <a:endPara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419020" y="3488151"/>
            <a:ext cx="733558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800" b="1" dirty="0" err="1">
                <a:solidFill>
                  <a:srgbClr val="FF0000"/>
                </a:solidFill>
                <a:effectLst/>
                <a:latin typeface="+mj-lt"/>
              </a:rPr>
              <a:t>warning_threshold</a:t>
            </a:r>
            <a:r>
              <a:rPr lang="vi-VN" sz="2800" b="1" dirty="0">
                <a:solidFill>
                  <a:srgbClr val="FF0000"/>
                </a:solidFill>
                <a:effectLst/>
                <a:latin typeface="+mj-lt"/>
              </a:rPr>
              <a:t> = 5000</a:t>
            </a:r>
          </a:p>
          <a:p>
            <a:r>
              <a:rPr lang="vi-VN" sz="2800" b="0" dirty="0">
                <a:solidFill>
                  <a:schemeClr val="bg1"/>
                </a:solidFill>
                <a:effectLst/>
                <a:latin typeface="+mj-lt"/>
                <a:sym typeface="Wingdings" panose="05000000000000000000" pitchFamily="2" charset="2"/>
              </a:rPr>
              <a:t> Đây là ngưỡng được đặt ra để dự báo khi đường cần bảo trì nếu bằng hoặc lớn hơn điểm này</a:t>
            </a:r>
            <a:endParaRPr lang="vi-VN" sz="2800" b="0" dirty="0">
              <a:solidFill>
                <a:schemeClr val="bg1"/>
              </a:solidFill>
              <a:effectLst/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D4ABAD-D6E3-0426-B26B-D269BC4C30F3}"/>
              </a:ext>
            </a:extLst>
          </p:cNvPr>
          <p:cNvGrpSpPr/>
          <p:nvPr/>
        </p:nvGrpSpPr>
        <p:grpSpPr>
          <a:xfrm>
            <a:off x="6499083" y="5165236"/>
            <a:ext cx="3447196" cy="1284773"/>
            <a:chOff x="6499083" y="5165236"/>
            <a:chExt cx="3447196" cy="1284773"/>
          </a:xfrm>
        </p:grpSpPr>
        <p:grpSp>
          <p:nvGrpSpPr>
            <p:cNvPr id="13" name="Group 13"/>
            <p:cNvGrpSpPr/>
            <p:nvPr/>
          </p:nvGrpSpPr>
          <p:grpSpPr>
            <a:xfrm>
              <a:off x="6499083" y="5165236"/>
              <a:ext cx="3447196" cy="1284773"/>
              <a:chOff x="0" y="0"/>
              <a:chExt cx="907903" cy="33837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07903" cy="338376"/>
              </a:xfrm>
              <a:custGeom>
                <a:avLst/>
                <a:gdLst/>
                <a:ahLst/>
                <a:cxnLst/>
                <a:rect l="l" t="t" r="r" b="b"/>
                <a:pathLst>
                  <a:path w="907903" h="338376">
                    <a:moveTo>
                      <a:pt x="0" y="0"/>
                    </a:moveTo>
                    <a:lnTo>
                      <a:pt x="907903" y="0"/>
                    </a:lnTo>
                    <a:lnTo>
                      <a:pt x="907903" y="338376"/>
                    </a:lnTo>
                    <a:lnTo>
                      <a:pt x="0" y="3383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22000"/>
                    </a:srgbClr>
                  </a:gs>
                  <a:gs pos="100000">
                    <a:srgbClr val="AF2BA5">
                      <a:alpha val="22000"/>
                    </a:srgbClr>
                  </a:gs>
                </a:gsLst>
                <a:lin ang="0"/>
              </a:gra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907903" cy="376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6728954" y="5350583"/>
              <a:ext cx="3176961" cy="10387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18"/>
                </a:lnSpc>
              </a:pPr>
              <a:r>
                <a:rPr lang="en-US" sz="2449" b="1" dirty="0" err="1">
                  <a:solidFill>
                    <a:schemeClr val="bg1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Nếu</a:t>
              </a:r>
              <a:r>
                <a:rPr lang="en-US" sz="2449" b="1" dirty="0">
                  <a:solidFill>
                    <a:schemeClr val="bg1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449" b="1" dirty="0" err="1">
                  <a:solidFill>
                    <a:schemeClr val="bg1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biến</a:t>
              </a:r>
              <a:r>
                <a:rPr lang="en-US" sz="2449" b="1" dirty="0">
                  <a:solidFill>
                    <a:schemeClr val="bg1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449" b="1" dirty="0" err="1">
                  <a:solidFill>
                    <a:schemeClr val="bg1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road_damage_score</a:t>
              </a:r>
              <a:r>
                <a:rPr lang="en-US" sz="2449" b="1" dirty="0">
                  <a:solidFill>
                    <a:schemeClr val="bg1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vi-VN" sz="2449" b="1" dirty="0">
                  <a:solidFill>
                    <a:schemeClr val="bg1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vi-VN" sz="2800" dirty="0">
                  <a:solidFill>
                    <a:schemeClr val="bg1"/>
                  </a:solidFill>
                </a:rPr>
                <a:t>≥ 5000</a:t>
              </a:r>
              <a:endParaRPr lang="en-US" sz="2449" b="1" dirty="0">
                <a:solidFill>
                  <a:schemeClr val="bg1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419020" y="5450684"/>
            <a:ext cx="658547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Kích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hoạt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cảnh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báo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C320B6-BF38-5842-CCED-151B9B2623C0}"/>
              </a:ext>
            </a:extLst>
          </p:cNvPr>
          <p:cNvGrpSpPr/>
          <p:nvPr/>
        </p:nvGrpSpPr>
        <p:grpSpPr>
          <a:xfrm>
            <a:off x="6499083" y="6697659"/>
            <a:ext cx="3447196" cy="1284773"/>
            <a:chOff x="6499083" y="6697659"/>
            <a:chExt cx="3447196" cy="1284773"/>
          </a:xfrm>
        </p:grpSpPr>
        <p:grpSp>
          <p:nvGrpSpPr>
            <p:cNvPr id="18" name="Group 18"/>
            <p:cNvGrpSpPr/>
            <p:nvPr/>
          </p:nvGrpSpPr>
          <p:grpSpPr>
            <a:xfrm>
              <a:off x="6499083" y="6697659"/>
              <a:ext cx="3447196" cy="1284773"/>
              <a:chOff x="0" y="0"/>
              <a:chExt cx="907903" cy="33837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07903" cy="338376"/>
              </a:xfrm>
              <a:custGeom>
                <a:avLst/>
                <a:gdLst/>
                <a:ahLst/>
                <a:cxnLst/>
                <a:rect l="l" t="t" r="r" b="b"/>
                <a:pathLst>
                  <a:path w="907903" h="338376">
                    <a:moveTo>
                      <a:pt x="0" y="0"/>
                    </a:moveTo>
                    <a:lnTo>
                      <a:pt x="907903" y="0"/>
                    </a:lnTo>
                    <a:lnTo>
                      <a:pt x="907903" y="338376"/>
                    </a:lnTo>
                    <a:lnTo>
                      <a:pt x="0" y="33837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907903" cy="3764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6935895" y="6963020"/>
              <a:ext cx="2573569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18"/>
                </a:lnSpc>
              </a:pPr>
              <a:r>
                <a:rPr lang="en-US" sz="2449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Hình</a:t>
              </a:r>
              <a:r>
                <a:rPr lang="en-US" sz="2449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449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thức</a:t>
              </a:r>
              <a:r>
                <a:rPr lang="en-US" sz="2449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</a:p>
            <a:p>
              <a:pPr algn="ctr">
                <a:lnSpc>
                  <a:spcPts val="2718"/>
                </a:lnSpc>
              </a:pPr>
              <a:r>
                <a:rPr lang="en-US" sz="2449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cảnh</a:t>
              </a:r>
              <a:r>
                <a:rPr lang="en-US" sz="2449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449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báo</a:t>
              </a:r>
              <a:endParaRPr lang="en-US" sz="244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451104" y="6886076"/>
            <a:ext cx="6585473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cảnh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báo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đến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người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quản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lý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sở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tầng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trên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diện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7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59659">
            <a:off x="10685495" y="4880284"/>
            <a:ext cx="5177018" cy="4660282"/>
          </a:xfrm>
          <a:custGeom>
            <a:avLst/>
            <a:gdLst/>
            <a:ahLst/>
            <a:cxnLst/>
            <a:rect l="l" t="t" r="r" b="b"/>
            <a:pathLst>
              <a:path w="5177018" h="4660282">
                <a:moveTo>
                  <a:pt x="0" y="0"/>
                </a:moveTo>
                <a:lnTo>
                  <a:pt x="5177018" y="0"/>
                </a:lnTo>
                <a:lnTo>
                  <a:pt x="5177018" y="4660282"/>
                </a:lnTo>
                <a:lnTo>
                  <a:pt x="0" y="4660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297671" y="2285208"/>
            <a:ext cx="9146584" cy="5246370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gradFill rotWithShape="1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619492" y="952500"/>
            <a:ext cx="6459864" cy="469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Trực</a:t>
            </a: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1229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quan</a:t>
            </a: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1229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hoá</a:t>
            </a: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b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en-US" sz="11229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kết</a:t>
            </a: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1229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quả</a:t>
            </a:r>
            <a:endParaRPr lang="en-US" sz="11229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19492" y="5993753"/>
            <a:ext cx="6033007" cy="250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Sử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dụng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biểu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đồ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dạng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cột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để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thống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kê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mức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độ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gây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hư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hại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theo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từng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loại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xe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mỗi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khi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qua con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đường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có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camera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giám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sát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kết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hợp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mô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hình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YOLOv8n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để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theo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dõi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và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nhận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dạng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các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đối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tượng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xe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theo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từng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loại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được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định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sẵn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từ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ban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đầu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946482" y="3647818"/>
            <a:ext cx="10235719" cy="1073380"/>
            <a:chOff x="0" y="0"/>
            <a:chExt cx="2695827" cy="282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95827" cy="282701"/>
            </a:xfrm>
            <a:custGeom>
              <a:avLst/>
              <a:gdLst/>
              <a:ahLst/>
              <a:cxnLst/>
              <a:rect l="l" t="t" r="r" b="b"/>
              <a:pathLst>
                <a:path w="2695827" h="282701">
                  <a:moveTo>
                    <a:pt x="0" y="0"/>
                  </a:moveTo>
                  <a:lnTo>
                    <a:pt x="2695827" y="0"/>
                  </a:lnTo>
                  <a:lnTo>
                    <a:pt x="2695827" y="282701"/>
                  </a:lnTo>
                  <a:lnTo>
                    <a:pt x="0" y="28270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95827" cy="320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144000" y="2583388"/>
            <a:ext cx="7392943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Kết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quả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mô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phỏng</a:t>
            </a:r>
            <a:b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Thực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tế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89445" y="5112948"/>
            <a:ext cx="7669855" cy="165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89"/>
              </a:lnSpc>
              <a:spcBef>
                <a:spcPct val="0"/>
              </a:spcBef>
              <a:buFontTx/>
              <a:buChar char="-"/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Bounding boxes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với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nhãn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loại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xe</a:t>
            </a:r>
            <a:endParaRPr lang="en-US" sz="234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indent="-342900" algn="l">
              <a:lnSpc>
                <a:spcPts val="3289"/>
              </a:lnSpc>
              <a:spcBef>
                <a:spcPct val="0"/>
              </a:spcBef>
              <a:buFontTx/>
              <a:buChar char="-"/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Phương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tiện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khi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qua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vùng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ảnh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hưởng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sẽ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+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Được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tính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điểm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hư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hại</a:t>
            </a:r>
            <a:endParaRPr lang="en-US" sz="234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+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Ghi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nhận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vào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tổng</a:t>
            </a:r>
            <a:r>
              <a:rPr lang="en-US" sz="2349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349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điểm</a:t>
            </a:r>
            <a:endParaRPr lang="en-US" sz="2349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6FADFFCD-7B04-40C9-EA9B-589985E470C6}"/>
              </a:ext>
            </a:extLst>
          </p:cNvPr>
          <p:cNvSpPr/>
          <p:nvPr/>
        </p:nvSpPr>
        <p:spPr>
          <a:xfrm rot="959659">
            <a:off x="2613840" y="4880284"/>
            <a:ext cx="5177018" cy="4660282"/>
          </a:xfrm>
          <a:custGeom>
            <a:avLst/>
            <a:gdLst/>
            <a:ahLst/>
            <a:cxnLst/>
            <a:rect l="l" t="t" r="r" b="b"/>
            <a:pathLst>
              <a:path w="5177018" h="4660282">
                <a:moveTo>
                  <a:pt x="0" y="0"/>
                </a:moveTo>
                <a:lnTo>
                  <a:pt x="5177018" y="0"/>
                </a:lnTo>
                <a:lnTo>
                  <a:pt x="5177018" y="4660282"/>
                </a:lnTo>
                <a:lnTo>
                  <a:pt x="0" y="4660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B6843C91-96A5-8926-1FD1-35299EFC3F6A}"/>
              </a:ext>
            </a:extLst>
          </p:cNvPr>
          <p:cNvGrpSpPr>
            <a:grpSpLocks noChangeAspect="1"/>
          </p:cNvGrpSpPr>
          <p:nvPr/>
        </p:nvGrpSpPr>
        <p:grpSpPr>
          <a:xfrm>
            <a:off x="226016" y="2285208"/>
            <a:ext cx="9146584" cy="5246370"/>
            <a:chOff x="0" y="0"/>
            <a:chExt cx="7981950" cy="457835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02C530C-9BD1-848A-1122-3E09FA89ACD1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gradFill rotWithShape="1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F829681-A6D2-B955-3D34-9F12F85F5E57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30D2787-2649-B738-5F5D-FB6C4CF19E93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6A95F8C-752A-CE01-93CF-821EAF7F743E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9B8DF76-018E-1D80-1942-48EAC9559C3F}"/>
                </a:ext>
              </a:extLst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30CF79-93F8-7D7C-BA24-73C74AF2C49B}"/>
              </a:ext>
            </a:extLst>
          </p:cNvPr>
          <p:cNvGrpSpPr/>
          <p:nvPr/>
        </p:nvGrpSpPr>
        <p:grpSpPr>
          <a:xfrm>
            <a:off x="1589324" y="2105297"/>
            <a:ext cx="7554676" cy="6355371"/>
            <a:chOff x="1589324" y="2105297"/>
            <a:chExt cx="7554676" cy="6355371"/>
          </a:xfrm>
        </p:grpSpPr>
        <p:sp>
          <p:nvSpPr>
            <p:cNvPr id="4" name="Freeform 4"/>
            <p:cNvSpPr/>
            <p:nvPr/>
          </p:nvSpPr>
          <p:spPr>
            <a:xfrm>
              <a:off x="1589324" y="2105297"/>
              <a:ext cx="7554676" cy="6355371"/>
            </a:xfrm>
            <a:custGeom>
              <a:avLst/>
              <a:gdLst/>
              <a:ahLst/>
              <a:cxnLst/>
              <a:rect l="l" t="t" r="r" b="b"/>
              <a:pathLst>
                <a:path w="7554676" h="6355371">
                  <a:moveTo>
                    <a:pt x="0" y="0"/>
                  </a:moveTo>
                  <a:lnTo>
                    <a:pt x="7554676" y="0"/>
                  </a:lnTo>
                  <a:lnTo>
                    <a:pt x="7554676" y="6355371"/>
                  </a:lnTo>
                  <a:lnTo>
                    <a:pt x="0" y="6355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1619492" y="2789009"/>
              <a:ext cx="7524508" cy="4776155"/>
              <a:chOff x="0" y="0"/>
              <a:chExt cx="1165743" cy="73995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165743" cy="739951"/>
              </a:xfrm>
              <a:custGeom>
                <a:avLst/>
                <a:gdLst/>
                <a:ahLst/>
                <a:cxnLst/>
                <a:rect l="l" t="t" r="r" b="b"/>
                <a:pathLst>
                  <a:path w="1165743" h="739951">
                    <a:moveTo>
                      <a:pt x="0" y="0"/>
                    </a:moveTo>
                    <a:lnTo>
                      <a:pt x="1165743" y="0"/>
                    </a:lnTo>
                    <a:lnTo>
                      <a:pt x="1165743" y="739951"/>
                    </a:lnTo>
                    <a:lnTo>
                      <a:pt x="0" y="739951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2514" b="-2514"/>
                </a:stretch>
              </a:blip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0" y="5779270"/>
            <a:ext cx="2471566" cy="2840881"/>
          </a:xfrm>
          <a:custGeom>
            <a:avLst/>
            <a:gdLst/>
            <a:ahLst/>
            <a:cxnLst/>
            <a:rect l="l" t="t" r="r" b="b"/>
            <a:pathLst>
              <a:path w="2471566" h="2840881">
                <a:moveTo>
                  <a:pt x="0" y="0"/>
                </a:moveTo>
                <a:lnTo>
                  <a:pt x="2471566" y="0"/>
                </a:lnTo>
                <a:lnTo>
                  <a:pt x="2471566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847933" y="2340775"/>
            <a:ext cx="6778939" cy="192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11228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Hạn</a:t>
            </a:r>
            <a:r>
              <a:rPr lang="en-US" sz="11228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1228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chế</a:t>
            </a:r>
            <a:endParaRPr lang="en-US" sz="11228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47933" y="4456926"/>
            <a:ext cx="7188645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Quy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mô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và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chất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lượng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dữ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liệu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32692" y="5282982"/>
            <a:ext cx="7188645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-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Số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lượng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video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chưa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đủ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lớn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đặc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biệt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thiếu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trường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hợp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hiếm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gặp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khách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quan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Sập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lún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nghiêm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trọng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vật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thể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).</a:t>
            </a:r>
          </a:p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- Video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thiếu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về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điều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kiện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ngoại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lai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như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ánh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thời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tiết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chủ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yếu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là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ban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ngày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thì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có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thể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nhận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chính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xác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còn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ban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đêm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hoặc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trời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mưa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có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thể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bị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sai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xót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813855" y="0"/>
            <a:ext cx="2471566" cy="2840881"/>
          </a:xfrm>
          <a:custGeom>
            <a:avLst/>
            <a:gdLst/>
            <a:ahLst/>
            <a:cxnLst/>
            <a:rect l="l" t="t" r="r" b="b"/>
            <a:pathLst>
              <a:path w="2471566" h="2840881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C5C39E2-9F88-5DB4-4431-1A2A9F693C9F}"/>
              </a:ext>
            </a:extLst>
          </p:cNvPr>
          <p:cNvSpPr txBox="1"/>
          <p:nvPr/>
        </p:nvSpPr>
        <p:spPr>
          <a:xfrm>
            <a:off x="9856247" y="5264572"/>
            <a:ext cx="7188645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Thực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nghiệm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chưa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toàn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diện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6D49ECD5-C763-5000-AEBA-ECE775F77E07}"/>
              </a:ext>
            </a:extLst>
          </p:cNvPr>
          <p:cNvSpPr txBox="1"/>
          <p:nvPr/>
        </p:nvSpPr>
        <p:spPr>
          <a:xfrm>
            <a:off x="9830847" y="5930132"/>
            <a:ext cx="7188645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-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Mô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chỉ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được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đánh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trên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tập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dữ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liệu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có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sẵn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chưa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kiểm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chứng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môi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trường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thực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tế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như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thật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hoặc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CCV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giám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sát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040506E7-78CE-E6C4-E3D1-09ABE0590D4A}"/>
              </a:ext>
            </a:extLst>
          </p:cNvPr>
          <p:cNvSpPr txBox="1"/>
          <p:nvPr/>
        </p:nvSpPr>
        <p:spPr>
          <a:xfrm>
            <a:off x="9830847" y="6090628"/>
            <a:ext cx="832751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Chưa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khai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thác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tối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đa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tiềm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năng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mô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hình</a:t>
            </a:r>
            <a:r>
              <a:rPr lang="en-US" sz="3200" b="1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0EC5972B-0C82-7815-68F0-98E26F63AF97}"/>
              </a:ext>
            </a:extLst>
          </p:cNvPr>
          <p:cNvSpPr txBox="1"/>
          <p:nvPr/>
        </p:nvSpPr>
        <p:spPr>
          <a:xfrm>
            <a:off x="9856247" y="7136248"/>
            <a:ext cx="7188645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289"/>
              </a:lnSpc>
              <a:spcBef>
                <a:spcPct val="0"/>
              </a:spcBef>
              <a:buFontTx/>
              <a:buChar char="-"/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Chỉ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sử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dụng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YOLOv8n ở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mức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bản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(detection)</a:t>
            </a:r>
          </a:p>
          <a:p>
            <a:pPr marL="457200" indent="-457200" algn="l">
              <a:lnSpc>
                <a:spcPts val="3289"/>
              </a:lnSpc>
              <a:spcBef>
                <a:spcPct val="0"/>
              </a:spcBef>
              <a:buFontTx/>
              <a:buChar char="-"/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Chưa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triển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khai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kỹ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thuật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nâng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như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</a:t>
            </a:r>
          </a:p>
          <a:p>
            <a:pPr lvl="1">
              <a:lnSpc>
                <a:spcPts val="328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+ Object tracking</a:t>
            </a:r>
          </a:p>
          <a:p>
            <a:pPr lvl="1">
              <a:lnSpc>
                <a:spcPts val="3289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+ Fine-tuning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chuyên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sâu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theo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từng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loại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địa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2" grpId="1"/>
      <p:bldP spid="9" grpId="0"/>
      <p:bldP spid="14" grpId="0"/>
      <p:bldP spid="14" grpId="1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66773" y="4608097"/>
            <a:ext cx="5530509" cy="4460088"/>
          </a:xfrm>
          <a:custGeom>
            <a:avLst/>
            <a:gdLst/>
            <a:ahLst/>
            <a:cxnLst/>
            <a:rect l="l" t="t" r="r" b="b"/>
            <a:pathLst>
              <a:path w="5530509" h="4460088">
                <a:moveTo>
                  <a:pt x="0" y="0"/>
                </a:moveTo>
                <a:lnTo>
                  <a:pt x="5530509" y="0"/>
                </a:lnTo>
                <a:lnTo>
                  <a:pt x="5530509" y="4460088"/>
                </a:lnTo>
                <a:lnTo>
                  <a:pt x="0" y="446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71892" y="2430988"/>
            <a:ext cx="6108171" cy="223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6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7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Hướng</a:t>
            </a:r>
            <a:r>
              <a:rPr kumimoji="0" lang="en-US" sz="797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 </a:t>
            </a:r>
            <a:r>
              <a:rPr kumimoji="0" lang="en-US" sz="797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cải</a:t>
            </a:r>
            <a:r>
              <a:rPr kumimoji="0" lang="en-US" sz="797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 </a:t>
            </a:r>
            <a:r>
              <a:rPr kumimoji="0" lang="en-US" sz="797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tiến</a:t>
            </a:r>
            <a:br>
              <a:rPr kumimoji="0" lang="en-US" sz="797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</a:br>
            <a:r>
              <a:rPr kumimoji="0" lang="en-US" sz="7971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tương</a:t>
            </a:r>
            <a:r>
              <a:rPr kumimoji="0" lang="en-US" sz="797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 lai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EA2733-13EF-E9CA-D4F7-316292E06EC3}"/>
              </a:ext>
            </a:extLst>
          </p:cNvPr>
          <p:cNvGrpSpPr/>
          <p:nvPr/>
        </p:nvGrpSpPr>
        <p:grpSpPr>
          <a:xfrm>
            <a:off x="8610600" y="39259"/>
            <a:ext cx="10235719" cy="1218041"/>
            <a:chOff x="8610600" y="773370"/>
            <a:chExt cx="10235719" cy="121804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7C2F90A-54C1-7F42-171E-4DF72A10E1E1}"/>
                </a:ext>
              </a:extLst>
            </p:cNvPr>
            <p:cNvGrpSpPr/>
            <p:nvPr/>
          </p:nvGrpSpPr>
          <p:grpSpPr>
            <a:xfrm>
              <a:off x="8610600" y="773370"/>
              <a:ext cx="10235719" cy="1218041"/>
              <a:chOff x="0" y="-38100"/>
              <a:chExt cx="2695827" cy="320801"/>
            </a:xfrm>
          </p:grpSpPr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A9523D6B-397C-3EFC-8ABC-2B3DF333BB7C}"/>
                  </a:ext>
                </a:extLst>
              </p:cNvPr>
              <p:cNvSpPr/>
              <p:nvPr/>
            </p:nvSpPr>
            <p:spPr>
              <a:xfrm>
                <a:off x="0" y="0"/>
                <a:ext cx="2673209" cy="264913"/>
              </a:xfrm>
              <a:custGeom>
                <a:avLst/>
                <a:gdLst/>
                <a:ahLst/>
                <a:cxnLst/>
                <a:rect l="l" t="t" r="r" b="b"/>
                <a:pathLst>
                  <a:path w="2695827" h="282701">
                    <a:moveTo>
                      <a:pt x="0" y="0"/>
                    </a:moveTo>
                    <a:lnTo>
                      <a:pt x="2695827" y="0"/>
                    </a:lnTo>
                    <a:lnTo>
                      <a:pt x="2695827" y="282701"/>
                    </a:lnTo>
                    <a:lnTo>
                      <a:pt x="0" y="2827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TextBox 9">
                <a:extLst>
                  <a:ext uri="{FF2B5EF4-FFF2-40B4-BE49-F238E27FC236}">
                    <a16:creationId xmlns:a16="http://schemas.microsoft.com/office/drawing/2014/main" id="{E76AD622-9F96-695C-8192-593D8BF756F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695827" cy="3208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455232B3-4864-31FE-A818-6A5D064D5FAF}"/>
                </a:ext>
              </a:extLst>
            </p:cNvPr>
            <p:cNvSpPr txBox="1"/>
            <p:nvPr/>
          </p:nvSpPr>
          <p:spPr>
            <a:xfrm>
              <a:off x="9144000" y="932595"/>
              <a:ext cx="8915112" cy="10588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868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Mở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rộng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lang="en-US" sz="54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và</a:t>
              </a:r>
              <a:r>
                <a:rPr lang="en-US" sz="54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lang="en-US" sz="54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làm</a:t>
              </a:r>
              <a:r>
                <a:rPr lang="en-US" sz="54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lang="en-US" sz="54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giàu</a:t>
              </a:r>
              <a:r>
                <a:rPr lang="en-US" sz="54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lang="en-US" sz="54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dữ</a:t>
              </a:r>
              <a:r>
                <a:rPr lang="en-US" sz="54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lang="en-US" sz="54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liệu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: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1431148-CCD6-5A43-7780-C6062CF44F9C}"/>
              </a:ext>
            </a:extLst>
          </p:cNvPr>
          <p:cNvGrpSpPr/>
          <p:nvPr/>
        </p:nvGrpSpPr>
        <p:grpSpPr>
          <a:xfrm>
            <a:off x="8610600" y="2194567"/>
            <a:ext cx="10235719" cy="1218041"/>
            <a:chOff x="8610600" y="773370"/>
            <a:chExt cx="10235719" cy="12180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71157A-2CDD-F912-622B-6A324FAE8B75}"/>
                </a:ext>
              </a:extLst>
            </p:cNvPr>
            <p:cNvGrpSpPr/>
            <p:nvPr/>
          </p:nvGrpSpPr>
          <p:grpSpPr>
            <a:xfrm>
              <a:off x="8610600" y="773370"/>
              <a:ext cx="10235719" cy="1218041"/>
              <a:chOff x="0" y="-38100"/>
              <a:chExt cx="2695827" cy="320801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3124B3DB-6DD7-4F50-99DA-E8E3CD40D342}"/>
                  </a:ext>
                </a:extLst>
              </p:cNvPr>
              <p:cNvSpPr/>
              <p:nvPr/>
            </p:nvSpPr>
            <p:spPr>
              <a:xfrm>
                <a:off x="0" y="0"/>
                <a:ext cx="2673209" cy="264913"/>
              </a:xfrm>
              <a:custGeom>
                <a:avLst/>
                <a:gdLst/>
                <a:ahLst/>
                <a:cxnLst/>
                <a:rect l="l" t="t" r="r" b="b"/>
                <a:pathLst>
                  <a:path w="2695827" h="282701">
                    <a:moveTo>
                      <a:pt x="0" y="0"/>
                    </a:moveTo>
                    <a:lnTo>
                      <a:pt x="2695827" y="0"/>
                    </a:lnTo>
                    <a:lnTo>
                      <a:pt x="2695827" y="282701"/>
                    </a:lnTo>
                    <a:lnTo>
                      <a:pt x="0" y="2827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D9369A8D-B6E8-DAAF-F922-1F9AA41CAFC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695827" cy="3208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ABD79C46-FC2E-0C55-3C15-16F3B6650EA0}"/>
                </a:ext>
              </a:extLst>
            </p:cNvPr>
            <p:cNvSpPr txBox="1"/>
            <p:nvPr/>
          </p:nvSpPr>
          <p:spPr>
            <a:xfrm>
              <a:off x="9144000" y="932595"/>
              <a:ext cx="8915112" cy="10588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868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Nâng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cấp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mô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hình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kỹ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thuật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: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471A3B-C856-747F-678E-B09F6CAB258E}"/>
              </a:ext>
            </a:extLst>
          </p:cNvPr>
          <p:cNvGrpSpPr/>
          <p:nvPr/>
        </p:nvGrpSpPr>
        <p:grpSpPr>
          <a:xfrm>
            <a:off x="8610600" y="4247351"/>
            <a:ext cx="10235719" cy="1218041"/>
            <a:chOff x="8610600" y="773370"/>
            <a:chExt cx="10235719" cy="12180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C1DD8AD-0912-B6A2-5044-4E60F165B6CB}"/>
                </a:ext>
              </a:extLst>
            </p:cNvPr>
            <p:cNvGrpSpPr/>
            <p:nvPr/>
          </p:nvGrpSpPr>
          <p:grpSpPr>
            <a:xfrm>
              <a:off x="8610600" y="773370"/>
              <a:ext cx="10235719" cy="1218041"/>
              <a:chOff x="0" y="-38100"/>
              <a:chExt cx="2695827" cy="320801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E135B064-B86A-07FC-FAF7-229E07F72E5F}"/>
                  </a:ext>
                </a:extLst>
              </p:cNvPr>
              <p:cNvSpPr/>
              <p:nvPr/>
            </p:nvSpPr>
            <p:spPr>
              <a:xfrm>
                <a:off x="0" y="0"/>
                <a:ext cx="2673209" cy="264913"/>
              </a:xfrm>
              <a:custGeom>
                <a:avLst/>
                <a:gdLst/>
                <a:ahLst/>
                <a:cxnLst/>
                <a:rect l="l" t="t" r="r" b="b"/>
                <a:pathLst>
                  <a:path w="2695827" h="282701">
                    <a:moveTo>
                      <a:pt x="0" y="0"/>
                    </a:moveTo>
                    <a:lnTo>
                      <a:pt x="2695827" y="0"/>
                    </a:lnTo>
                    <a:lnTo>
                      <a:pt x="2695827" y="282701"/>
                    </a:lnTo>
                    <a:lnTo>
                      <a:pt x="0" y="2827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TextBox 9">
                <a:extLst>
                  <a:ext uri="{FF2B5EF4-FFF2-40B4-BE49-F238E27FC236}">
                    <a16:creationId xmlns:a16="http://schemas.microsoft.com/office/drawing/2014/main" id="{6D494B87-7B9C-2D6C-4A57-2870D81258D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695827" cy="3208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34525995-8ABF-4B55-60F8-929C134D7EE3}"/>
                </a:ext>
              </a:extLst>
            </p:cNvPr>
            <p:cNvSpPr txBox="1"/>
            <p:nvPr/>
          </p:nvSpPr>
          <p:spPr>
            <a:xfrm>
              <a:off x="9144000" y="932595"/>
              <a:ext cx="8915112" cy="10184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868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Triển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khai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thực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tế</a:t>
              </a:r>
              <a:r>
                <a:rPr lang="en-US" sz="54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:</a:t>
              </a:r>
              <a:endPara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894D91-0B6A-D3DA-0A4A-AFC1B12BB9C6}"/>
              </a:ext>
            </a:extLst>
          </p:cNvPr>
          <p:cNvGrpSpPr/>
          <p:nvPr/>
        </p:nvGrpSpPr>
        <p:grpSpPr>
          <a:xfrm>
            <a:off x="8610600" y="6402659"/>
            <a:ext cx="10235719" cy="1218041"/>
            <a:chOff x="8610600" y="773370"/>
            <a:chExt cx="10235719" cy="12180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9414D90-9B4C-05FD-9F32-260F763FD723}"/>
                </a:ext>
              </a:extLst>
            </p:cNvPr>
            <p:cNvGrpSpPr/>
            <p:nvPr/>
          </p:nvGrpSpPr>
          <p:grpSpPr>
            <a:xfrm>
              <a:off x="8610600" y="773370"/>
              <a:ext cx="10235719" cy="1218041"/>
              <a:chOff x="0" y="-38100"/>
              <a:chExt cx="2695827" cy="320801"/>
            </a:xfrm>
          </p:grpSpPr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D75CB428-DB95-149D-03BC-136FA67C4E95}"/>
                  </a:ext>
                </a:extLst>
              </p:cNvPr>
              <p:cNvSpPr/>
              <p:nvPr/>
            </p:nvSpPr>
            <p:spPr>
              <a:xfrm>
                <a:off x="0" y="0"/>
                <a:ext cx="2673209" cy="264913"/>
              </a:xfrm>
              <a:custGeom>
                <a:avLst/>
                <a:gdLst/>
                <a:ahLst/>
                <a:cxnLst/>
                <a:rect l="l" t="t" r="r" b="b"/>
                <a:pathLst>
                  <a:path w="2695827" h="282701">
                    <a:moveTo>
                      <a:pt x="0" y="0"/>
                    </a:moveTo>
                    <a:lnTo>
                      <a:pt x="2695827" y="0"/>
                    </a:lnTo>
                    <a:lnTo>
                      <a:pt x="2695827" y="282701"/>
                    </a:lnTo>
                    <a:lnTo>
                      <a:pt x="0" y="2827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" name="TextBox 9">
                <a:extLst>
                  <a:ext uri="{FF2B5EF4-FFF2-40B4-BE49-F238E27FC236}">
                    <a16:creationId xmlns:a16="http://schemas.microsoft.com/office/drawing/2014/main" id="{121CBD6C-5484-707B-F6CB-6B4ECB28B3E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695827" cy="32080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CA0D4706-2BA5-D873-0F66-CD69E33272E3}"/>
                </a:ext>
              </a:extLst>
            </p:cNvPr>
            <p:cNvSpPr txBox="1"/>
            <p:nvPr/>
          </p:nvSpPr>
          <p:spPr>
            <a:xfrm>
              <a:off x="9144000" y="932595"/>
              <a:ext cx="8915112" cy="10184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868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Cảnh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báo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thông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minh</a:t>
              </a: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"/>
                  <a:ea typeface="Anton"/>
                  <a:cs typeface="Anton"/>
                  <a:sym typeface="Anton"/>
                </a:rPr>
                <a:t>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26609" y="2677869"/>
            <a:ext cx="8160055" cy="4717995"/>
          </a:xfrm>
          <a:custGeom>
            <a:avLst/>
            <a:gdLst/>
            <a:ahLst/>
            <a:cxnLst/>
            <a:rect l="l" t="t" r="r" b="b"/>
            <a:pathLst>
              <a:path w="8160055" h="4717995">
                <a:moveTo>
                  <a:pt x="0" y="0"/>
                </a:moveTo>
                <a:lnTo>
                  <a:pt x="8160055" y="0"/>
                </a:lnTo>
                <a:lnTo>
                  <a:pt x="8160055" y="4717996"/>
                </a:lnTo>
                <a:lnTo>
                  <a:pt x="0" y="4717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38254" y="5128685"/>
            <a:ext cx="4383276" cy="4114800"/>
          </a:xfrm>
          <a:custGeom>
            <a:avLst/>
            <a:gdLst/>
            <a:ahLst/>
            <a:cxnLst/>
            <a:rect l="l" t="t" r="r" b="b"/>
            <a:pathLst>
              <a:path w="4383276" h="4114800">
                <a:moveTo>
                  <a:pt x="0" y="0"/>
                </a:moveTo>
                <a:lnTo>
                  <a:pt x="4383275" y="0"/>
                </a:lnTo>
                <a:lnTo>
                  <a:pt x="4383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44619" y="5687058"/>
            <a:ext cx="6420174" cy="2439666"/>
          </a:xfrm>
          <a:custGeom>
            <a:avLst/>
            <a:gdLst/>
            <a:ahLst/>
            <a:cxnLst/>
            <a:rect l="l" t="t" r="r" b="b"/>
            <a:pathLst>
              <a:path w="6420174" h="2439666">
                <a:moveTo>
                  <a:pt x="0" y="0"/>
                </a:moveTo>
                <a:lnTo>
                  <a:pt x="6420174" y="0"/>
                </a:lnTo>
                <a:lnTo>
                  <a:pt x="6420174" y="2439666"/>
                </a:lnTo>
                <a:lnTo>
                  <a:pt x="0" y="2439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24209" y="4904792"/>
            <a:ext cx="5267534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Tổng</a:t>
            </a: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1229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kết</a:t>
            </a:r>
            <a:endParaRPr lang="en-US" sz="11229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00094" y="3028906"/>
            <a:ext cx="7013083" cy="3877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Đề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tài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chúng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đã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trình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bày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trình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ứng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dụng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mô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YOLOv8n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việc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giám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nhằm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nhận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diện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đánh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mức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gây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qua video,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từ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đó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kế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hoạch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bảo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trì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mặt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đường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Kết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quả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được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thấy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tiềm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năng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deep learning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hỗ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trợ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quản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lý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tầng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minh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đồng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thời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mở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nhiều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hướng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triển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thực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tiễn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tương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lai.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127342" y="3980122"/>
            <a:ext cx="12327182" cy="2326756"/>
          </a:xfrm>
          <a:custGeom>
            <a:avLst/>
            <a:gdLst/>
            <a:ahLst/>
            <a:cxnLst/>
            <a:rect l="l" t="t" r="r" b="b"/>
            <a:pathLst>
              <a:path w="12327182" h="2326756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98743" y="3761826"/>
            <a:ext cx="9490515" cy="248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445445" y="445444"/>
                </a:moveTo>
                <a:lnTo>
                  <a:pt x="0" y="445444"/>
                </a:lnTo>
                <a:lnTo>
                  <a:pt x="0" y="0"/>
                </a:lnTo>
                <a:lnTo>
                  <a:pt x="445445" y="0"/>
                </a:lnTo>
                <a:lnTo>
                  <a:pt x="445445" y="4454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32281" y="3950750"/>
            <a:ext cx="4929188" cy="4923026"/>
          </a:xfrm>
          <a:custGeom>
            <a:avLst/>
            <a:gdLst/>
            <a:ahLst/>
            <a:cxnLst/>
            <a:rect l="l" t="t" r="r" b="b"/>
            <a:pathLst>
              <a:path w="4929188" h="4923026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83898" y="1843389"/>
            <a:ext cx="10855512" cy="6276460"/>
          </a:xfrm>
          <a:custGeom>
            <a:avLst/>
            <a:gdLst/>
            <a:ahLst/>
            <a:cxnLst/>
            <a:rect l="l" t="t" r="r" b="b"/>
            <a:pathLst>
              <a:path w="10855512" h="6276460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515603" y="3950750"/>
            <a:ext cx="3086100" cy="3101262"/>
            <a:chOff x="0" y="0"/>
            <a:chExt cx="812800" cy="8167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6793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47800" y="2476500"/>
            <a:ext cx="5267534" cy="469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39"/>
              </a:lnSpc>
            </a:pP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MỤC TIÊU </a:t>
            </a:r>
          </a:p>
          <a:p>
            <a:pPr algn="ctr">
              <a:lnSpc>
                <a:spcPts val="12239"/>
              </a:lnSpc>
            </a:pP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&amp;</a:t>
            </a:r>
          </a:p>
          <a:p>
            <a:pPr algn="ctr">
              <a:lnSpc>
                <a:spcPts val="12239"/>
              </a:lnSpc>
            </a:pP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PHẠM VI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515603" y="2752384"/>
            <a:ext cx="3086100" cy="1198366"/>
            <a:chOff x="0" y="0"/>
            <a:chExt cx="812800" cy="3156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774779" y="3943317"/>
            <a:ext cx="3086100" cy="3101262"/>
            <a:chOff x="0" y="0"/>
            <a:chExt cx="812800" cy="8167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6793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74779" y="2744952"/>
            <a:ext cx="3086100" cy="1198366"/>
            <a:chOff x="0" y="0"/>
            <a:chExt cx="812800" cy="31561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033956" y="3935885"/>
            <a:ext cx="3086100" cy="3101262"/>
            <a:chOff x="0" y="0"/>
            <a:chExt cx="812800" cy="8167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6793"/>
            </a:xfrm>
            <a:custGeom>
              <a:avLst/>
              <a:gdLst/>
              <a:ahLst/>
              <a:cxnLst/>
              <a:rect l="l" t="t" r="r" b="b"/>
              <a:pathLst>
                <a:path w="812800" h="816793">
                  <a:moveTo>
                    <a:pt x="0" y="0"/>
                  </a:moveTo>
                  <a:lnTo>
                    <a:pt x="812800" y="0"/>
                  </a:lnTo>
                  <a:lnTo>
                    <a:pt x="812800" y="816793"/>
                  </a:lnTo>
                  <a:lnTo>
                    <a:pt x="0" y="81679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4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33956" y="2737520"/>
            <a:ext cx="3086100" cy="1198366"/>
            <a:chOff x="0" y="0"/>
            <a:chExt cx="812800" cy="3156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315619"/>
            </a:xfrm>
            <a:custGeom>
              <a:avLst/>
              <a:gdLst/>
              <a:ahLst/>
              <a:cxnLst/>
              <a:rect l="l" t="t" r="r" b="b"/>
              <a:pathLst>
                <a:path w="812800" h="315619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290222" y="2989328"/>
            <a:ext cx="2573569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8"/>
              </a:lnSpc>
            </a:pPr>
            <a:endParaRPr lang="en-US" sz="2449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F289A29A-26E3-EE9B-05D4-23BE19724BC9}"/>
              </a:ext>
            </a:extLst>
          </p:cNvPr>
          <p:cNvSpPr txBox="1"/>
          <p:nvPr/>
        </p:nvSpPr>
        <p:spPr>
          <a:xfrm>
            <a:off x="7515603" y="2918914"/>
            <a:ext cx="308609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Mục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tiêu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  <a:p>
            <a:pPr algn="ctr"/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đề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tài</a:t>
            </a:r>
            <a:endParaRPr lang="en-US" sz="2800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36" name="TextBox 31">
            <a:extLst>
              <a:ext uri="{FF2B5EF4-FFF2-40B4-BE49-F238E27FC236}">
                <a16:creationId xmlns:a16="http://schemas.microsoft.com/office/drawing/2014/main" id="{914CEBD4-8E72-5908-A673-7CE95C3EAC48}"/>
              </a:ext>
            </a:extLst>
          </p:cNvPr>
          <p:cNvSpPr txBox="1"/>
          <p:nvPr/>
        </p:nvSpPr>
        <p:spPr>
          <a:xfrm>
            <a:off x="7515603" y="3976151"/>
            <a:ext cx="3069849" cy="2977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03"/>
              </a:lnSpc>
              <a:spcBef>
                <a:spcPct val="0"/>
              </a:spcBef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Ước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lượng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YOLOv8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để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nhận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diện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342900" indent="-342900">
              <a:lnSpc>
                <a:spcPts val="2603"/>
              </a:lnSpc>
              <a:spcBef>
                <a:spcPct val="0"/>
              </a:spcBef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Ước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lượng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mức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hưởng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của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lên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mặt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đường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342900" indent="-342900">
              <a:lnSpc>
                <a:spcPts val="2603"/>
              </a:lnSpc>
              <a:spcBef>
                <a:spcPct val="0"/>
              </a:spcBef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</a:pP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Tự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ra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cảnh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báo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tầng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đạt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ngưỡng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có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nguy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cơ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cao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828D276A-DF99-E01E-BDB6-E51ACD18D73E}"/>
              </a:ext>
            </a:extLst>
          </p:cNvPr>
          <p:cNvSpPr txBox="1"/>
          <p:nvPr/>
        </p:nvSpPr>
        <p:spPr>
          <a:xfrm>
            <a:off x="10782301" y="2918914"/>
            <a:ext cx="308609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Phạm vi </a:t>
            </a:r>
            <a:b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</a:b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thực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hiện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65BF452F-8369-949E-41E3-A26D73C8E03E}"/>
              </a:ext>
            </a:extLst>
          </p:cNvPr>
          <p:cNvSpPr txBox="1"/>
          <p:nvPr/>
        </p:nvSpPr>
        <p:spPr>
          <a:xfrm>
            <a:off x="10758528" y="3976151"/>
            <a:ext cx="3102351" cy="2977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03"/>
              </a:lnSpc>
              <a:spcBef>
                <a:spcPct val="0"/>
              </a:spcBef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Dữ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liệu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 Video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từ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camera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giám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 marL="342900" indent="-342900">
              <a:lnSpc>
                <a:spcPts val="2603"/>
              </a:lnSpc>
              <a:spcBef>
                <a:spcPct val="0"/>
              </a:spcBef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Đối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tượng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nhận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diện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xe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hơi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xe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tải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xe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buýt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342900" indent="-342900">
              <a:lnSpc>
                <a:spcPts val="2603"/>
              </a:lnSpc>
              <a:spcBef>
                <a:spcPct val="0"/>
              </a:spcBef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Khu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vực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trung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tâm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khung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vùng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hưởng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).</a:t>
            </a:r>
          </a:p>
          <a:p>
            <a:pPr marL="342900" indent="-342900">
              <a:lnSpc>
                <a:spcPts val="2603"/>
              </a:lnSpc>
              <a:spcBef>
                <a:spcPct val="0"/>
              </a:spcBef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Không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xét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yếu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tố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ngoại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quan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A67271BD-F5A3-2E5C-4C71-930FEE945D5C}"/>
              </a:ext>
            </a:extLst>
          </p:cNvPr>
          <p:cNvSpPr txBox="1"/>
          <p:nvPr/>
        </p:nvSpPr>
        <p:spPr>
          <a:xfrm>
            <a:off x="14058901" y="2944315"/>
            <a:ext cx="306115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Phương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pháp</a:t>
            </a:r>
            <a:b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</a:b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cải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tiến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78AD3F27-14CE-7ECE-D8EA-C62AADACC03F}"/>
              </a:ext>
            </a:extLst>
          </p:cNvPr>
          <p:cNvSpPr txBox="1"/>
          <p:nvPr/>
        </p:nvSpPr>
        <p:spPr>
          <a:xfrm>
            <a:off x="14017705" y="3976151"/>
            <a:ext cx="3102351" cy="3310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603"/>
              </a:lnSpc>
              <a:spcBef>
                <a:spcPct val="0"/>
              </a:spcBef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</a:pP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Sử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dụng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mô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YOLOv8n inference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từ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Ultralytics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342900" indent="-342900">
              <a:lnSpc>
                <a:spcPts val="2603"/>
              </a:lnSpc>
              <a:spcBef>
                <a:spcPct val="0"/>
              </a:spcBef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</a:pP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Xử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lí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video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từng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khung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=&gt;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Nhận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dạng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=&gt;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Tính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điểm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marL="342900" indent="-342900">
              <a:lnSpc>
                <a:spcPts val="2603"/>
              </a:lnSpc>
              <a:spcBef>
                <a:spcPct val="0"/>
              </a:spcBef>
              <a:buBlip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</a:buBlip>
            </a:pP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Gán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damage_factors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theo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từng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loại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=&gt;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cộng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dồn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điểm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=&gt;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cảnh</a:t>
            </a: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báo</a:t>
            </a:r>
            <a:endParaRPr lang="en-US" sz="20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11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766359" y="1454871"/>
            <a:ext cx="3969987" cy="7855302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1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40207" r="-8505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C6F416F-7044-E6DA-0F00-E02897A12290}"/>
              </a:ext>
            </a:extLst>
          </p:cNvPr>
          <p:cNvGrpSpPr/>
          <p:nvPr/>
        </p:nvGrpSpPr>
        <p:grpSpPr>
          <a:xfrm>
            <a:off x="8637726" y="2388563"/>
            <a:ext cx="2500442" cy="1919524"/>
            <a:chOff x="8637726" y="2388563"/>
            <a:chExt cx="2500442" cy="1919524"/>
          </a:xfrm>
        </p:grpSpPr>
        <p:grpSp>
          <p:nvGrpSpPr>
            <p:cNvPr id="14" name="Group 14"/>
            <p:cNvGrpSpPr/>
            <p:nvPr/>
          </p:nvGrpSpPr>
          <p:grpSpPr>
            <a:xfrm>
              <a:off x="8778548" y="2529385"/>
              <a:ext cx="2359620" cy="1778702"/>
              <a:chOff x="0" y="0"/>
              <a:chExt cx="621464" cy="46846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21464" cy="468465"/>
              </a:xfrm>
              <a:custGeom>
                <a:avLst/>
                <a:gdLst/>
                <a:ahLst/>
                <a:cxnLst/>
                <a:rect l="l" t="t" r="r" b="b"/>
                <a:pathLst>
                  <a:path w="621464" h="468465">
                    <a:moveTo>
                      <a:pt x="0" y="0"/>
                    </a:moveTo>
                    <a:lnTo>
                      <a:pt x="621464" y="0"/>
                    </a:lnTo>
                    <a:lnTo>
                      <a:pt x="621464" y="468465"/>
                    </a:lnTo>
                    <a:lnTo>
                      <a:pt x="0" y="46846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621464" cy="5065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8637726" y="2388563"/>
              <a:ext cx="281644" cy="281644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9217358" y="3346405"/>
              <a:ext cx="1481999" cy="370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7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1.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599437" y="2982258"/>
            <a:ext cx="5659863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Là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một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nhánh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nâng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của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học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máy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(Machine Learning)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76977" y="4772221"/>
            <a:ext cx="5812263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Dựa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trên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mạng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neuron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nhân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tạo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nhiều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lớp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(Deep Neural Networks) </a:t>
            </a:r>
          </a:p>
        </p:txBody>
      </p:sp>
      <p:sp>
        <p:nvSpPr>
          <p:cNvPr id="41" name="TextBox 28">
            <a:extLst>
              <a:ext uri="{FF2B5EF4-FFF2-40B4-BE49-F238E27FC236}">
                <a16:creationId xmlns:a16="http://schemas.microsoft.com/office/drawing/2014/main" id="{D5AA3A9E-82B4-D85C-F09B-F664F6BE19DC}"/>
              </a:ext>
            </a:extLst>
          </p:cNvPr>
          <p:cNvSpPr txBox="1"/>
          <p:nvPr/>
        </p:nvSpPr>
        <p:spPr>
          <a:xfrm>
            <a:off x="9958356" y="468157"/>
            <a:ext cx="6108171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6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7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Deep Learning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F483425-CB70-F859-AF94-C98159C55F3A}"/>
              </a:ext>
            </a:extLst>
          </p:cNvPr>
          <p:cNvGrpSpPr/>
          <p:nvPr/>
        </p:nvGrpSpPr>
        <p:grpSpPr>
          <a:xfrm>
            <a:off x="8637726" y="4420706"/>
            <a:ext cx="2500442" cy="1851168"/>
            <a:chOff x="8637726" y="4420706"/>
            <a:chExt cx="2500442" cy="1851168"/>
          </a:xfrm>
        </p:grpSpPr>
        <p:grpSp>
          <p:nvGrpSpPr>
            <p:cNvPr id="17" name="Group 17"/>
            <p:cNvGrpSpPr/>
            <p:nvPr/>
          </p:nvGrpSpPr>
          <p:grpSpPr>
            <a:xfrm>
              <a:off x="8778548" y="4493172"/>
              <a:ext cx="2359620" cy="1778702"/>
              <a:chOff x="0" y="0"/>
              <a:chExt cx="621464" cy="46846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21464" cy="468465"/>
              </a:xfrm>
              <a:custGeom>
                <a:avLst/>
                <a:gdLst/>
                <a:ahLst/>
                <a:cxnLst/>
                <a:rect l="l" t="t" r="r" b="b"/>
                <a:pathLst>
                  <a:path w="621464" h="468465">
                    <a:moveTo>
                      <a:pt x="0" y="0"/>
                    </a:moveTo>
                    <a:lnTo>
                      <a:pt x="621464" y="0"/>
                    </a:lnTo>
                    <a:lnTo>
                      <a:pt x="621464" y="468465"/>
                    </a:lnTo>
                    <a:lnTo>
                      <a:pt x="0" y="46846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621464" cy="5065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8637726" y="4420706"/>
              <a:ext cx="281644" cy="281644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D40E6011-72E7-CD21-F89F-F716CFD05D56}"/>
                </a:ext>
              </a:extLst>
            </p:cNvPr>
            <p:cNvSpPr txBox="1"/>
            <p:nvPr/>
          </p:nvSpPr>
          <p:spPr>
            <a:xfrm>
              <a:off x="9217357" y="5197472"/>
              <a:ext cx="1481999" cy="370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7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2.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8CE617-C505-0208-102C-97560C0E5DF8}"/>
              </a:ext>
            </a:extLst>
          </p:cNvPr>
          <p:cNvGrpSpPr/>
          <p:nvPr/>
        </p:nvGrpSpPr>
        <p:grpSpPr>
          <a:xfrm>
            <a:off x="8637726" y="6407901"/>
            <a:ext cx="2500442" cy="1823650"/>
            <a:chOff x="8637726" y="6407901"/>
            <a:chExt cx="2500442" cy="1823650"/>
          </a:xfrm>
        </p:grpSpPr>
        <p:grpSp>
          <p:nvGrpSpPr>
            <p:cNvPr id="20" name="Group 20"/>
            <p:cNvGrpSpPr/>
            <p:nvPr/>
          </p:nvGrpSpPr>
          <p:grpSpPr>
            <a:xfrm>
              <a:off x="8778548" y="6452849"/>
              <a:ext cx="2359620" cy="1778702"/>
              <a:chOff x="0" y="0"/>
              <a:chExt cx="621464" cy="46846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21464" cy="468465"/>
              </a:xfrm>
              <a:custGeom>
                <a:avLst/>
                <a:gdLst/>
                <a:ahLst/>
                <a:cxnLst/>
                <a:rect l="l" t="t" r="r" b="b"/>
                <a:pathLst>
                  <a:path w="621464" h="468465">
                    <a:moveTo>
                      <a:pt x="0" y="0"/>
                    </a:moveTo>
                    <a:lnTo>
                      <a:pt x="621464" y="0"/>
                    </a:lnTo>
                    <a:lnTo>
                      <a:pt x="621464" y="468465"/>
                    </a:lnTo>
                    <a:lnTo>
                      <a:pt x="0" y="46846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621464" cy="5065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8637726" y="6407901"/>
              <a:ext cx="281644" cy="281644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DEA410AA-8236-FA68-597E-FB0AC3F4800C}"/>
                </a:ext>
              </a:extLst>
            </p:cNvPr>
            <p:cNvSpPr txBox="1"/>
            <p:nvPr/>
          </p:nvSpPr>
          <p:spPr>
            <a:xfrm>
              <a:off x="9217357" y="7157149"/>
              <a:ext cx="1481999" cy="370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71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Bold"/>
                  <a:ea typeface="Raleway Bold"/>
                  <a:cs typeface="Raleway Bold"/>
                  <a:sym typeface="Raleway Bold"/>
                </a:rPr>
                <a:t>3.</a:t>
              </a:r>
            </a:p>
          </p:txBody>
        </p:sp>
      </p:grpSp>
      <p:sp>
        <p:nvSpPr>
          <p:cNvPr id="44" name="TextBox 32">
            <a:extLst>
              <a:ext uri="{FF2B5EF4-FFF2-40B4-BE49-F238E27FC236}">
                <a16:creationId xmlns:a16="http://schemas.microsoft.com/office/drawing/2014/main" id="{0787E5DF-CA5A-164F-60C7-F8FE15C82612}"/>
              </a:ext>
            </a:extLst>
          </p:cNvPr>
          <p:cNvSpPr txBox="1"/>
          <p:nvPr/>
        </p:nvSpPr>
        <p:spPr>
          <a:xfrm>
            <a:off x="11637537" y="6512029"/>
            <a:ext cx="581226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Tự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học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đặc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trưng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xử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lý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tốt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dữ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liệu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lớn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phức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tạp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như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âm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thanh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văn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bản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41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59659">
            <a:off x="10685495" y="4880284"/>
            <a:ext cx="5177018" cy="4660282"/>
          </a:xfrm>
          <a:custGeom>
            <a:avLst/>
            <a:gdLst/>
            <a:ahLst/>
            <a:cxnLst/>
            <a:rect l="l" t="t" r="r" b="b"/>
            <a:pathLst>
              <a:path w="5177018" h="4660282">
                <a:moveTo>
                  <a:pt x="0" y="0"/>
                </a:moveTo>
                <a:lnTo>
                  <a:pt x="5177018" y="0"/>
                </a:lnTo>
                <a:lnTo>
                  <a:pt x="5177018" y="4660282"/>
                </a:lnTo>
                <a:lnTo>
                  <a:pt x="0" y="4660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297671" y="2285208"/>
            <a:ext cx="9146584" cy="5246370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gradFill rotWithShape="1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78828" y="281993"/>
            <a:ext cx="8069098" cy="464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Anton"/>
                <a:cs typeface="Anton"/>
                <a:sym typeface="Anton"/>
              </a:rPr>
              <a:t>Convolutional Neural Networks (CNN)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B279D40E-D534-6876-759C-447EE305066B}"/>
              </a:ext>
            </a:extLst>
          </p:cNvPr>
          <p:cNvSpPr txBox="1"/>
          <p:nvPr/>
        </p:nvSpPr>
        <p:spPr>
          <a:xfrm>
            <a:off x="1183374" y="4835193"/>
            <a:ext cx="6033007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Là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một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loại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mạng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nơ-ron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sâu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chuyên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xử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lý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dữ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liệu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dạng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Tự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học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đặc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trung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(edges, shapes, textures,…)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mà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không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cần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trích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chọn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thủ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công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D912B7-A910-6F96-4BA7-AF9B6D526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087" y="2643134"/>
            <a:ext cx="6940296" cy="4291847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BEECF2B5-8A6A-BB7E-0D6C-1DCCC8D0F1A0}"/>
              </a:ext>
            </a:extLst>
          </p:cNvPr>
          <p:cNvSpPr txBox="1"/>
          <p:nvPr/>
        </p:nvSpPr>
        <p:spPr>
          <a:xfrm>
            <a:off x="291096" y="5028616"/>
            <a:ext cx="8069098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Nguyên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lý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hoạt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chính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1.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Lớp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tích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chập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(Convolution):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dùng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bộ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lọc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(filters/kernels)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quét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qua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để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trích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xuất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đặc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trưng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2.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Hàm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kích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hoạt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(Activation –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ReLU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):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giới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thiệu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phi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tuyến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để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học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đặc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trưng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phức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tạp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hơn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3.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Lớp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giảm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mẫu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(Pooling):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Giảm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kích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thước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giữ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tin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chính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giúp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mô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nhẹ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hơn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4.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Lớp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kết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nối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đầy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đủ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(Fully Connected):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Dự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đoán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kết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quả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cuối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cùng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đã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trích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được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7" grpId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014438"/>
            <a:ext cx="6148173" cy="625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39"/>
              </a:lnSpc>
            </a:pPr>
            <a:r>
              <a:rPr lang="en-US" sz="11229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Hạn</a:t>
            </a: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1229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chế</a:t>
            </a:r>
            <a:endParaRPr lang="en-US" sz="11229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>
              <a:lnSpc>
                <a:spcPts val="12239"/>
              </a:lnSpc>
            </a:pP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CNN </a:t>
            </a:r>
          </a:p>
          <a:p>
            <a:pPr algn="ctr">
              <a:lnSpc>
                <a:spcPts val="12239"/>
              </a:lnSpc>
            </a:pPr>
            <a:r>
              <a:rPr lang="en-US" sz="11229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truyền</a:t>
            </a:r>
            <a:r>
              <a:rPr lang="en-US" sz="11229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1229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thống</a:t>
            </a:r>
            <a:endParaRPr lang="en-US" sz="11229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0133E3-8F42-488D-C5A4-93759D3F0461}"/>
              </a:ext>
            </a:extLst>
          </p:cNvPr>
          <p:cNvGrpSpPr/>
          <p:nvPr/>
        </p:nvGrpSpPr>
        <p:grpSpPr>
          <a:xfrm>
            <a:off x="6148173" y="2179907"/>
            <a:ext cx="8710827" cy="1044425"/>
            <a:chOff x="6148173" y="2179907"/>
            <a:chExt cx="8710827" cy="1044425"/>
          </a:xfrm>
        </p:grpSpPr>
        <p:grpSp>
          <p:nvGrpSpPr>
            <p:cNvPr id="6" name="Group 6"/>
            <p:cNvGrpSpPr/>
            <p:nvPr/>
          </p:nvGrpSpPr>
          <p:grpSpPr>
            <a:xfrm>
              <a:off x="6148173" y="2179907"/>
              <a:ext cx="8710827" cy="1044425"/>
              <a:chOff x="0" y="0"/>
              <a:chExt cx="1075976" cy="187996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075976" cy="226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1075976" cy="187996"/>
              </a:xfrm>
              <a:custGeom>
                <a:avLst/>
                <a:gdLst/>
                <a:ahLst/>
                <a:cxnLst/>
                <a:rect l="l" t="t" r="r" b="b"/>
                <a:pathLst>
                  <a:path w="1075976" h="187996">
                    <a:moveTo>
                      <a:pt x="0" y="0"/>
                    </a:moveTo>
                    <a:lnTo>
                      <a:pt x="1075976" y="0"/>
                    </a:lnTo>
                    <a:lnTo>
                      <a:pt x="1075976" y="187996"/>
                    </a:lnTo>
                    <a:lnTo>
                      <a:pt x="0" y="187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6471733" y="2356239"/>
              <a:ext cx="8272966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Chỉ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phù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hợp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phân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loại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hình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ảnh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,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không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xác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định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được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vị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trí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đối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tượng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7D7ED7-DED6-95D3-3948-26CDEDBF02F2}"/>
              </a:ext>
            </a:extLst>
          </p:cNvPr>
          <p:cNvGrpSpPr/>
          <p:nvPr/>
        </p:nvGrpSpPr>
        <p:grpSpPr>
          <a:xfrm>
            <a:off x="6148173" y="4560972"/>
            <a:ext cx="8329827" cy="1044425"/>
            <a:chOff x="6148173" y="4560972"/>
            <a:chExt cx="8329827" cy="1044425"/>
          </a:xfrm>
        </p:grpSpPr>
        <p:grpSp>
          <p:nvGrpSpPr>
            <p:cNvPr id="9" name="Group 9"/>
            <p:cNvGrpSpPr/>
            <p:nvPr/>
          </p:nvGrpSpPr>
          <p:grpSpPr>
            <a:xfrm>
              <a:off x="6148173" y="4560972"/>
              <a:ext cx="8329827" cy="1044425"/>
              <a:chOff x="0" y="0"/>
              <a:chExt cx="1075976" cy="1879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075976" cy="187996"/>
              </a:xfrm>
              <a:custGeom>
                <a:avLst/>
                <a:gdLst/>
                <a:ahLst/>
                <a:cxnLst/>
                <a:rect l="l" t="t" r="r" b="b"/>
                <a:pathLst>
                  <a:path w="1075976" h="187996">
                    <a:moveTo>
                      <a:pt x="0" y="0"/>
                    </a:moveTo>
                    <a:lnTo>
                      <a:pt x="1075976" y="0"/>
                    </a:lnTo>
                    <a:lnTo>
                      <a:pt x="1075976" y="187996"/>
                    </a:lnTo>
                    <a:lnTo>
                      <a:pt x="0" y="187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075976" cy="226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DD17D057-5781-33A4-6685-16DBDFAA297B}"/>
                </a:ext>
              </a:extLst>
            </p:cNvPr>
            <p:cNvSpPr txBox="1"/>
            <p:nvPr/>
          </p:nvSpPr>
          <p:spPr>
            <a:xfrm>
              <a:off x="6471733" y="4656313"/>
              <a:ext cx="7574467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Không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hoạt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động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hiệu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quả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với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nhiều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đối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tượng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C1322A-C8C7-15D3-0B7E-E5E2F902DCE2}"/>
              </a:ext>
            </a:extLst>
          </p:cNvPr>
          <p:cNvGrpSpPr/>
          <p:nvPr/>
        </p:nvGrpSpPr>
        <p:grpSpPr>
          <a:xfrm>
            <a:off x="6148172" y="6502312"/>
            <a:ext cx="8329827" cy="1044425"/>
            <a:chOff x="6148172" y="6502312"/>
            <a:chExt cx="8329827" cy="1044425"/>
          </a:xfrm>
        </p:grpSpPr>
        <p:grpSp>
          <p:nvGrpSpPr>
            <p:cNvPr id="19" name="Group 9">
              <a:extLst>
                <a:ext uri="{FF2B5EF4-FFF2-40B4-BE49-F238E27FC236}">
                  <a16:creationId xmlns:a16="http://schemas.microsoft.com/office/drawing/2014/main" id="{EC9AC91B-523E-7886-1BF3-21CC8D4E10A9}"/>
                </a:ext>
              </a:extLst>
            </p:cNvPr>
            <p:cNvGrpSpPr/>
            <p:nvPr/>
          </p:nvGrpSpPr>
          <p:grpSpPr>
            <a:xfrm>
              <a:off x="6148172" y="6502312"/>
              <a:ext cx="8329827" cy="1044425"/>
              <a:chOff x="0" y="0"/>
              <a:chExt cx="1075976" cy="187996"/>
            </a:xfrm>
          </p:grpSpPr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635A343D-A159-0F85-F20F-69C8C7B1CCAC}"/>
                  </a:ext>
                </a:extLst>
              </p:cNvPr>
              <p:cNvSpPr/>
              <p:nvPr/>
            </p:nvSpPr>
            <p:spPr>
              <a:xfrm>
                <a:off x="0" y="0"/>
                <a:ext cx="1075976" cy="187996"/>
              </a:xfrm>
              <a:custGeom>
                <a:avLst/>
                <a:gdLst/>
                <a:ahLst/>
                <a:cxnLst/>
                <a:rect l="l" t="t" r="r" b="b"/>
                <a:pathLst>
                  <a:path w="1075976" h="187996">
                    <a:moveTo>
                      <a:pt x="0" y="0"/>
                    </a:moveTo>
                    <a:lnTo>
                      <a:pt x="1075976" y="0"/>
                    </a:lnTo>
                    <a:lnTo>
                      <a:pt x="1075976" y="187996"/>
                    </a:lnTo>
                    <a:lnTo>
                      <a:pt x="0" y="187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65E93">
                      <a:alpha val="56000"/>
                    </a:srgbClr>
                  </a:gs>
                  <a:gs pos="100000">
                    <a:srgbClr val="AF2BA5">
                      <a:alpha val="56000"/>
                    </a:srgbClr>
                  </a:gs>
                </a:gsLst>
                <a:lin ang="0"/>
              </a:gradFill>
            </p:spPr>
          </p:sp>
          <p:sp>
            <p:nvSpPr>
              <p:cNvPr id="21" name="TextBox 11">
                <a:extLst>
                  <a:ext uri="{FF2B5EF4-FFF2-40B4-BE49-F238E27FC236}">
                    <a16:creationId xmlns:a16="http://schemas.microsoft.com/office/drawing/2014/main" id="{C9673D4A-0709-5767-573C-556F64DCC7B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075976" cy="226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039C4586-2F9E-17DD-4FD9-E54C3F252713}"/>
                </a:ext>
              </a:extLst>
            </p:cNvPr>
            <p:cNvSpPr txBox="1"/>
            <p:nvPr/>
          </p:nvSpPr>
          <p:spPr>
            <a:xfrm>
              <a:off x="6471733" y="6591300"/>
              <a:ext cx="7574467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Tốc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độ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xử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lý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chậm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khi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ứng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dụng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vào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video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hoặc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thời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gian</a:t>
              </a:r>
              <a:r>
                <a:rPr lang="en-US" sz="2800" b="1" dirty="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thực</a:t>
              </a:r>
              <a:endPara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  <p:sp>
        <p:nvSpPr>
          <p:cNvPr id="3" name="Freeform 3"/>
          <p:cNvSpPr/>
          <p:nvPr/>
        </p:nvSpPr>
        <p:spPr>
          <a:xfrm>
            <a:off x="5767552" y="1258478"/>
            <a:ext cx="13053848" cy="8229600"/>
          </a:xfrm>
          <a:custGeom>
            <a:avLst/>
            <a:gdLst/>
            <a:ahLst/>
            <a:cxnLst/>
            <a:rect l="l" t="t" r="r" b="b"/>
            <a:pathLst>
              <a:path w="13053848" h="8229600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82937" y="3127487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21B546-6DFB-B860-62D8-ADE79A7C8F22}"/>
              </a:ext>
            </a:extLst>
          </p:cNvPr>
          <p:cNvGrpSpPr/>
          <p:nvPr/>
        </p:nvGrpSpPr>
        <p:grpSpPr>
          <a:xfrm>
            <a:off x="3572350" y="1940108"/>
            <a:ext cx="11589850" cy="2119101"/>
            <a:chOff x="3572350" y="1940108"/>
            <a:chExt cx="11589850" cy="2119101"/>
          </a:xfrm>
        </p:grpSpPr>
        <p:sp>
          <p:nvSpPr>
            <p:cNvPr id="4" name="Freeform 4"/>
            <p:cNvSpPr/>
            <p:nvPr/>
          </p:nvSpPr>
          <p:spPr>
            <a:xfrm>
              <a:off x="3572350" y="1940108"/>
              <a:ext cx="11589850" cy="2119101"/>
            </a:xfrm>
            <a:custGeom>
              <a:avLst/>
              <a:gdLst/>
              <a:ahLst/>
              <a:cxnLst/>
              <a:rect l="l" t="t" r="r" b="b"/>
              <a:pathLst>
                <a:path w="11589850" h="2119101">
                  <a:moveTo>
                    <a:pt x="0" y="0"/>
                  </a:moveTo>
                  <a:lnTo>
                    <a:pt x="11589850" y="0"/>
                  </a:lnTo>
                  <a:lnTo>
                    <a:pt x="11589850" y="2119100"/>
                  </a:lnTo>
                  <a:lnTo>
                    <a:pt x="0" y="21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4345263" y="2019300"/>
              <a:ext cx="10132737" cy="1923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85"/>
                </a:lnSpc>
              </a:pPr>
              <a:r>
                <a:rPr lang="en-US" sz="60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SỰ </a:t>
              </a:r>
              <a:r>
                <a:rPr lang="en-US" sz="60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cần</a:t>
              </a:r>
              <a:r>
                <a:rPr lang="en-US" sz="60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thiết</a:t>
              </a:r>
              <a:r>
                <a:rPr lang="en-US" sz="60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của</a:t>
              </a:r>
              <a:r>
                <a:rPr lang="en-US" sz="60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 </a:t>
              </a:r>
              <a:br>
                <a:rPr lang="en-US" sz="60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</a:br>
              <a:r>
                <a:rPr lang="en-US" sz="60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mô</a:t>
              </a:r>
              <a:r>
                <a:rPr lang="en-US" sz="60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hình</a:t>
              </a:r>
              <a:r>
                <a:rPr lang="en-US" sz="60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cải</a:t>
              </a:r>
              <a:r>
                <a:rPr lang="en-US" sz="6000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 </a:t>
              </a:r>
              <a:r>
                <a:rPr lang="en-US" sz="6000" dirty="0" err="1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tiến</a:t>
              </a:r>
              <a:endParaRPr lang="en-US" sz="60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4380085" y="1268003"/>
            <a:ext cx="1471528" cy="1454974"/>
          </a:xfrm>
          <a:custGeom>
            <a:avLst/>
            <a:gdLst/>
            <a:ahLst/>
            <a:cxnLst/>
            <a:rect l="l" t="t" r="r" b="b"/>
            <a:pathLst>
              <a:path w="1471528" h="1454974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44434" y="5683897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886166" y="1940108"/>
            <a:ext cx="3829732" cy="3829732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4" name="Graphic 13" descr="Presentation with checklist">
            <a:extLst>
              <a:ext uri="{FF2B5EF4-FFF2-40B4-BE49-F238E27FC236}">
                <a16:creationId xmlns:a16="http://schemas.microsoft.com/office/drawing/2014/main" id="{1B6FCEAF-F39A-7D93-8625-7463A8CDB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4415" y="4840983"/>
            <a:ext cx="914400" cy="914400"/>
          </a:xfrm>
          <a:prstGeom prst="rect">
            <a:avLst/>
          </a:prstGeom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4C34AE50-48C2-87E5-F438-42D378776984}"/>
              </a:ext>
            </a:extLst>
          </p:cNvPr>
          <p:cNvSpPr txBox="1"/>
          <p:nvPr/>
        </p:nvSpPr>
        <p:spPr>
          <a:xfrm>
            <a:off x="3789216" y="5039879"/>
            <a:ext cx="13024639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Thực</a:t>
            </a: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tế</a:t>
            </a: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yêu</a:t>
            </a: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cầu</a:t>
            </a:r>
            <a:r>
              <a:rPr lang="en-US" sz="3200" b="1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Nhận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dạng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được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nhiều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đối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tượng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đúng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vị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trí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nhanh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chóng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</a:p>
        </p:txBody>
      </p:sp>
      <p:pic>
        <p:nvPicPr>
          <p:cNvPr id="17" name="Graphic 16" descr="Arrow Slight curve">
            <a:extLst>
              <a:ext uri="{FF2B5EF4-FFF2-40B4-BE49-F238E27FC236}">
                <a16:creationId xmlns:a16="http://schemas.microsoft.com/office/drawing/2014/main" id="{3E6AC6F0-D0FA-58AF-2104-906AD8A66F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415" y="6139277"/>
            <a:ext cx="914400" cy="914400"/>
          </a:xfrm>
          <a:prstGeom prst="rect">
            <a:avLst/>
          </a:prstGeom>
        </p:spPr>
      </p:pic>
      <p:sp>
        <p:nvSpPr>
          <p:cNvPr id="18" name="TextBox 13">
            <a:extLst>
              <a:ext uri="{FF2B5EF4-FFF2-40B4-BE49-F238E27FC236}">
                <a16:creationId xmlns:a16="http://schemas.microsoft.com/office/drawing/2014/main" id="{F281C24C-96C0-7113-C6E1-958707FA6777}"/>
              </a:ext>
            </a:extLst>
          </p:cNvPr>
          <p:cNvSpPr txBox="1"/>
          <p:nvPr/>
        </p:nvSpPr>
        <p:spPr>
          <a:xfrm>
            <a:off x="3667612" y="6433966"/>
            <a:ext cx="12517584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Cần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mô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kết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hợp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giữa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nhận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dạng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theo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dõi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định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vị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đối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tượng</a:t>
            </a:r>
            <a:endParaRPr lang="en-US" sz="32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813855" y="919385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3BFE42-6278-770C-D9CC-4DF761A4D543}"/>
              </a:ext>
            </a:extLst>
          </p:cNvPr>
          <p:cNvGrpSpPr/>
          <p:nvPr/>
        </p:nvGrpSpPr>
        <p:grpSpPr>
          <a:xfrm>
            <a:off x="1874069" y="2462868"/>
            <a:ext cx="5154515" cy="6127209"/>
            <a:chOff x="1874069" y="2462868"/>
            <a:chExt cx="5154515" cy="6127209"/>
          </a:xfrm>
        </p:grpSpPr>
        <p:sp>
          <p:nvSpPr>
            <p:cNvPr id="5" name="Freeform 5"/>
            <p:cNvSpPr/>
            <p:nvPr/>
          </p:nvSpPr>
          <p:spPr>
            <a:xfrm rot="-5400000">
              <a:off x="1387722" y="2949215"/>
              <a:ext cx="6127209" cy="5154515"/>
            </a:xfrm>
            <a:custGeom>
              <a:avLst/>
              <a:gdLst/>
              <a:ahLst/>
              <a:cxnLst/>
              <a:rect l="l" t="t" r="r" b="b"/>
              <a:pathLst>
                <a:path w="6127209" h="5154515">
                  <a:moveTo>
                    <a:pt x="0" y="0"/>
                  </a:moveTo>
                  <a:lnTo>
                    <a:pt x="6127210" y="0"/>
                  </a:lnTo>
                  <a:lnTo>
                    <a:pt x="6127210" y="5154515"/>
                  </a:lnTo>
                  <a:lnTo>
                    <a:pt x="0" y="51545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2471791" y="3577392"/>
              <a:ext cx="4059704" cy="3873694"/>
              <a:chOff x="0" y="0"/>
              <a:chExt cx="775483" cy="73995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75483" cy="739951"/>
              </a:xfrm>
              <a:custGeom>
                <a:avLst/>
                <a:gdLst/>
                <a:ahLst/>
                <a:cxnLst/>
                <a:rect l="l" t="t" r="r" b="b"/>
                <a:pathLst>
                  <a:path w="775483" h="739951">
                    <a:moveTo>
                      <a:pt x="0" y="0"/>
                    </a:moveTo>
                    <a:lnTo>
                      <a:pt x="775483" y="0"/>
                    </a:lnTo>
                    <a:lnTo>
                      <a:pt x="775483" y="739951"/>
                    </a:lnTo>
                    <a:lnTo>
                      <a:pt x="0" y="739951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1563" r="-21563"/>
                </a:stretch>
              </a:blipFill>
            </p:spPr>
          </p:sp>
        </p:grpSp>
      </p:grpSp>
      <p:sp>
        <p:nvSpPr>
          <p:cNvPr id="8" name="TextBox 8"/>
          <p:cNvSpPr txBox="1"/>
          <p:nvPr/>
        </p:nvSpPr>
        <p:spPr>
          <a:xfrm>
            <a:off x="8371504" y="626120"/>
            <a:ext cx="8887796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YOLO</a:t>
            </a:r>
            <a:b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(You Only Look Once)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67992" y="5143500"/>
            <a:ext cx="407593" cy="383939"/>
            <a:chOff x="0" y="0"/>
            <a:chExt cx="107350" cy="1011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523904" y="5168617"/>
            <a:ext cx="5025404" cy="35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Cải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tiến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từ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CNN: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71504" y="5878738"/>
            <a:ext cx="8315192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Xử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lý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toàn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một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lần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tốc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vượt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trội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767992" y="6806411"/>
            <a:ext cx="407593" cy="383939"/>
            <a:chOff x="0" y="0"/>
            <a:chExt cx="107350" cy="1011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523904" y="6832495"/>
            <a:ext cx="844235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Phù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hợp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cho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các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ứng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dụng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thực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tế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như</a:t>
            </a: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: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71504" y="7811840"/>
            <a:ext cx="831519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Camera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robot, drone,…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96DD8C7B-487D-BCE4-0857-0860131B6AA0}"/>
              </a:ext>
            </a:extLst>
          </p:cNvPr>
          <p:cNvGrpSpPr/>
          <p:nvPr/>
        </p:nvGrpSpPr>
        <p:grpSpPr>
          <a:xfrm>
            <a:off x="7772400" y="3390900"/>
            <a:ext cx="407593" cy="383939"/>
            <a:chOff x="0" y="0"/>
            <a:chExt cx="107350" cy="10112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F53862C-706A-38B9-EB53-3276AB22BDB2}"/>
                </a:ext>
              </a:extLst>
            </p:cNvPr>
            <p:cNvSpPr/>
            <p:nvPr/>
          </p:nvSpPr>
          <p:spPr>
            <a:xfrm>
              <a:off x="0" y="0"/>
              <a:ext cx="107350" cy="101120"/>
            </a:xfrm>
            <a:custGeom>
              <a:avLst/>
              <a:gdLst/>
              <a:ahLst/>
              <a:cxnLst/>
              <a:rect l="l" t="t" r="r" b="b"/>
              <a:pathLst>
                <a:path w="107350" h="101120">
                  <a:moveTo>
                    <a:pt x="0" y="0"/>
                  </a:moveTo>
                  <a:lnTo>
                    <a:pt x="107350" y="0"/>
                  </a:lnTo>
                  <a:lnTo>
                    <a:pt x="107350" y="101120"/>
                  </a:lnTo>
                  <a:lnTo>
                    <a:pt x="0" y="1011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5400000"/>
            </a:gradFill>
          </p:spPr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D9705CF9-E7E2-5920-593C-EDCCBE1B430C}"/>
                </a:ext>
              </a:extLst>
            </p:cNvPr>
            <p:cNvSpPr txBox="1"/>
            <p:nvPr/>
          </p:nvSpPr>
          <p:spPr>
            <a:xfrm>
              <a:off x="0" y="-38100"/>
              <a:ext cx="107350" cy="1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9427C968-3441-B2FE-3EEA-784274912980}"/>
              </a:ext>
            </a:extLst>
          </p:cNvPr>
          <p:cNvSpPr txBox="1"/>
          <p:nvPr/>
        </p:nvSpPr>
        <p:spPr>
          <a:xfrm>
            <a:off x="8523904" y="3489458"/>
            <a:ext cx="8735396" cy="357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32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YOLO (You Only Look Once):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EE819224-46EB-DBD7-820C-06183A0355F7}"/>
              </a:ext>
            </a:extLst>
          </p:cNvPr>
          <p:cNvSpPr txBox="1"/>
          <p:nvPr/>
        </p:nvSpPr>
        <p:spPr>
          <a:xfrm>
            <a:off x="8371504" y="3924300"/>
            <a:ext cx="8887796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Tích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hợp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trích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đặc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trưng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phân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loại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định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vị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1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bước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duy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nhất</a:t>
            </a: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9E166BF-B92E-8F7A-7732-EEBB9498F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254"/>
            <a:ext cx="18288000" cy="7378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7" grpId="0"/>
      <p:bldP spid="18" grpId="0"/>
      <p:bldP spid="24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373600" y="9680383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6773" y="4608097"/>
            <a:ext cx="5530509" cy="4460088"/>
          </a:xfrm>
          <a:custGeom>
            <a:avLst/>
            <a:gdLst/>
            <a:ahLst/>
            <a:cxnLst/>
            <a:rect l="l" t="t" r="r" b="b"/>
            <a:pathLst>
              <a:path w="5530509" h="4460088">
                <a:moveTo>
                  <a:pt x="0" y="0"/>
                </a:moveTo>
                <a:lnTo>
                  <a:pt x="5530509" y="0"/>
                </a:lnTo>
                <a:lnTo>
                  <a:pt x="5530509" y="4460088"/>
                </a:lnTo>
                <a:lnTo>
                  <a:pt x="0" y="4460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71892" y="2430988"/>
            <a:ext cx="6108171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Ứng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dụng</a:t>
            </a:r>
            <a:b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YOLOv8n</a:t>
            </a:r>
            <a:b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</a:br>
            <a:endParaRPr lang="en-US" sz="7971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778548" y="2227104"/>
            <a:ext cx="2359620" cy="334471"/>
            <a:chOff x="0" y="0"/>
            <a:chExt cx="621464" cy="880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1464" cy="88091"/>
            </a:xfrm>
            <a:custGeom>
              <a:avLst/>
              <a:gdLst/>
              <a:ahLst/>
              <a:cxnLst/>
              <a:rect l="l" t="t" r="r" b="b"/>
              <a:pathLst>
                <a:path w="621464" h="88091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811401" y="3358002"/>
            <a:ext cx="229391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Lý do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chọn</a:t>
            </a:r>
            <a:b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</a:b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YOLOv8n: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778548" y="5113829"/>
            <a:ext cx="2359620" cy="334471"/>
            <a:chOff x="0" y="0"/>
            <a:chExt cx="621464" cy="880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1464" cy="88091"/>
            </a:xfrm>
            <a:custGeom>
              <a:avLst/>
              <a:gdLst/>
              <a:ahLst/>
              <a:cxnLst/>
              <a:rect l="l" t="t" r="r" b="b"/>
              <a:pathLst>
                <a:path w="621464" h="88091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38240" y="7886700"/>
            <a:ext cx="2359620" cy="334471"/>
            <a:chOff x="0" y="0"/>
            <a:chExt cx="621464" cy="880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1464" cy="88091"/>
            </a:xfrm>
            <a:custGeom>
              <a:avLst/>
              <a:gdLst/>
              <a:ahLst/>
              <a:cxnLst/>
              <a:rect l="l" t="t" r="r" b="b"/>
              <a:pathLst>
                <a:path w="621464" h="88091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11">
            <a:extLst>
              <a:ext uri="{FF2B5EF4-FFF2-40B4-BE49-F238E27FC236}">
                <a16:creationId xmlns:a16="http://schemas.microsoft.com/office/drawing/2014/main" id="{253DF246-04B5-5E7A-1282-72661FEDFC40}"/>
              </a:ext>
            </a:extLst>
          </p:cNvPr>
          <p:cNvSpPr txBox="1"/>
          <p:nvPr/>
        </p:nvSpPr>
        <p:spPr>
          <a:xfrm>
            <a:off x="9217358" y="1004280"/>
            <a:ext cx="1481999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YOLOv8</a:t>
            </a:r>
            <a:b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</a:b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là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:</a:t>
            </a:r>
          </a:p>
        </p:txBody>
      </p:sp>
      <p:grpSp>
        <p:nvGrpSpPr>
          <p:cNvPr id="24" name="Group 8">
            <a:extLst>
              <a:ext uri="{FF2B5EF4-FFF2-40B4-BE49-F238E27FC236}">
                <a16:creationId xmlns:a16="http://schemas.microsoft.com/office/drawing/2014/main" id="{A10BF996-5756-5DA5-1A5C-8D0229A24B5E}"/>
              </a:ext>
            </a:extLst>
          </p:cNvPr>
          <p:cNvGrpSpPr/>
          <p:nvPr/>
        </p:nvGrpSpPr>
        <p:grpSpPr>
          <a:xfrm>
            <a:off x="8778548" y="212026"/>
            <a:ext cx="2359620" cy="334471"/>
            <a:chOff x="0" y="0"/>
            <a:chExt cx="621464" cy="88091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A98FBE36-735E-F76E-9865-753C6EFEC3C1}"/>
                </a:ext>
              </a:extLst>
            </p:cNvPr>
            <p:cNvSpPr/>
            <p:nvPr/>
          </p:nvSpPr>
          <p:spPr>
            <a:xfrm>
              <a:off x="0" y="0"/>
              <a:ext cx="621464" cy="88091"/>
            </a:xfrm>
            <a:custGeom>
              <a:avLst/>
              <a:gdLst/>
              <a:ahLst/>
              <a:cxnLst/>
              <a:rect l="l" t="t" r="r" b="b"/>
              <a:pathLst>
                <a:path w="621464" h="88091">
                  <a:moveTo>
                    <a:pt x="0" y="0"/>
                  </a:moveTo>
                  <a:lnTo>
                    <a:pt x="621464" y="0"/>
                  </a:lnTo>
                  <a:lnTo>
                    <a:pt x="621464" y="88091"/>
                  </a:lnTo>
                  <a:lnTo>
                    <a:pt x="0" y="8809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A5D66F16-31E1-6370-560E-24A0F092F611}"/>
                </a:ext>
              </a:extLst>
            </p:cNvPr>
            <p:cNvSpPr txBox="1"/>
            <p:nvPr/>
          </p:nvSpPr>
          <p:spPr>
            <a:xfrm>
              <a:off x="0" y="-38100"/>
              <a:ext cx="621464" cy="12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12">
            <a:extLst>
              <a:ext uri="{FF2B5EF4-FFF2-40B4-BE49-F238E27FC236}">
                <a16:creationId xmlns:a16="http://schemas.microsoft.com/office/drawing/2014/main" id="{F2D749ED-1F7B-625E-4715-B76CFD0B4545}"/>
              </a:ext>
            </a:extLst>
          </p:cNvPr>
          <p:cNvSpPr txBox="1"/>
          <p:nvPr/>
        </p:nvSpPr>
        <p:spPr>
          <a:xfrm>
            <a:off x="11275890" y="488755"/>
            <a:ext cx="701211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Phiên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bản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mới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dòng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YOLO do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Ultralytics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triển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Được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viết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bằng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PyTorch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cải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thiện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về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chính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xác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tốc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khả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năng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triển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khai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thực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tế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8FE2B1D8-3EBD-2E8A-7235-7584E89AA59E}"/>
              </a:ext>
            </a:extLst>
          </p:cNvPr>
          <p:cNvSpPr txBox="1"/>
          <p:nvPr/>
        </p:nvSpPr>
        <p:spPr>
          <a:xfrm>
            <a:off x="11250490" y="2496228"/>
            <a:ext cx="701211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YOLOv8n (nano)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phiên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bản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nhẹ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tốc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nhanh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kích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thước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nhỏ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(~3MB)</a:t>
            </a:r>
          </a:p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Phù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hợp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chạy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trên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máy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cấu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trung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bình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hoặc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thời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thực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</a:p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chính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xác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cao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với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tác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vụ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nhận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1E482CAC-870E-09BD-0241-328093531893}"/>
              </a:ext>
            </a:extLst>
          </p:cNvPr>
          <p:cNvSpPr txBox="1"/>
          <p:nvPr/>
        </p:nvSpPr>
        <p:spPr>
          <a:xfrm>
            <a:off x="8763640" y="6084213"/>
            <a:ext cx="229391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Vai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trò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trong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đề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tài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: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B077D851-CC6D-4833-EB64-20686A78DE48}"/>
              </a:ext>
            </a:extLst>
          </p:cNvPr>
          <p:cNvSpPr txBox="1"/>
          <p:nvPr/>
        </p:nvSpPr>
        <p:spPr>
          <a:xfrm>
            <a:off x="11225090" y="5393324"/>
            <a:ext cx="701211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YOLOv8n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dùng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để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</a:t>
            </a:r>
          </a:p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+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hiện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loại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+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Kết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hợp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vùng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hưởng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để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tính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điểm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sở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tầng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+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Thống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kê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cảnh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báo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điểm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vượt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ngưỡng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phép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EE016CB6-1DC1-A89C-9662-49EDF1C803AA}"/>
              </a:ext>
            </a:extLst>
          </p:cNvPr>
          <p:cNvSpPr txBox="1"/>
          <p:nvPr/>
        </p:nvSpPr>
        <p:spPr>
          <a:xfrm>
            <a:off x="8724882" y="8564729"/>
            <a:ext cx="229391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Mô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hình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b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</a:b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sử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dụng</a:t>
            </a:r>
            <a:r>
              <a:rPr lang="en-US" sz="2800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: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C95E1FB0-F9A1-BD30-80A0-8E78A110199A}"/>
              </a:ext>
            </a:extLst>
          </p:cNvPr>
          <p:cNvSpPr txBox="1"/>
          <p:nvPr/>
        </p:nvSpPr>
        <p:spPr>
          <a:xfrm>
            <a:off x="11135308" y="8560681"/>
            <a:ext cx="701211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Inference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trực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tiếp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trên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video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thực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tế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D659B16-8455-C4C9-AC43-FD8DF7241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734"/>
            <a:ext cx="18288000" cy="9700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23" grpId="0"/>
      <p:bldP spid="27" grpId="0"/>
      <p:bldP spid="29" grpId="0"/>
      <p:bldP spid="30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526000" y="9576023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989715" y="1678255"/>
            <a:ext cx="3969987" cy="7853378"/>
            <a:chOff x="0" y="0"/>
            <a:chExt cx="2620010" cy="518287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1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6186256" y="301914"/>
            <a:ext cx="7397485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Bài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toán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thực</a:t>
            </a:r>
            <a:r>
              <a:rPr lang="en-US" sz="79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7971" dirty="0" err="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tế</a:t>
            </a:r>
            <a:endParaRPr lang="en-US" sz="7971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8D308E-3919-5A5F-D177-0B9B616DA77C}"/>
              </a:ext>
            </a:extLst>
          </p:cNvPr>
          <p:cNvGrpSpPr/>
          <p:nvPr/>
        </p:nvGrpSpPr>
        <p:grpSpPr>
          <a:xfrm>
            <a:off x="8664130" y="1924811"/>
            <a:ext cx="2500442" cy="1919524"/>
            <a:chOff x="8637726" y="2388563"/>
            <a:chExt cx="2500442" cy="1919524"/>
          </a:xfrm>
        </p:grpSpPr>
        <p:grpSp>
          <p:nvGrpSpPr>
            <p:cNvPr id="23" name="Group 23"/>
            <p:cNvGrpSpPr/>
            <p:nvPr/>
          </p:nvGrpSpPr>
          <p:grpSpPr>
            <a:xfrm>
              <a:off x="8637726" y="2388563"/>
              <a:ext cx="281644" cy="281644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F42DE9-FF29-00E4-7334-DE03B81B0778}"/>
                </a:ext>
              </a:extLst>
            </p:cNvPr>
            <p:cNvGrpSpPr/>
            <p:nvPr/>
          </p:nvGrpSpPr>
          <p:grpSpPr>
            <a:xfrm>
              <a:off x="8778548" y="2529385"/>
              <a:ext cx="2359620" cy="1778702"/>
              <a:chOff x="8778548" y="2529385"/>
              <a:chExt cx="2359620" cy="1778702"/>
            </a:xfrm>
          </p:grpSpPr>
          <p:grpSp>
            <p:nvGrpSpPr>
              <p:cNvPr id="14" name="Group 14"/>
              <p:cNvGrpSpPr/>
              <p:nvPr/>
            </p:nvGrpSpPr>
            <p:grpSpPr>
              <a:xfrm>
                <a:off x="8778548" y="2529385"/>
                <a:ext cx="2359620" cy="1778702"/>
                <a:chOff x="0" y="0"/>
                <a:chExt cx="621464" cy="468465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621464" cy="46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464" h="468465">
                      <a:moveTo>
                        <a:pt x="0" y="0"/>
                      </a:moveTo>
                      <a:lnTo>
                        <a:pt x="621464" y="0"/>
                      </a:lnTo>
                      <a:lnTo>
                        <a:pt x="621464" y="468465"/>
                      </a:lnTo>
                      <a:lnTo>
                        <a:pt x="0" y="468465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365E93">
                        <a:alpha val="56000"/>
                      </a:srgbClr>
                    </a:gs>
                    <a:gs pos="100000">
                      <a:srgbClr val="AF2BA5">
                        <a:alpha val="56000"/>
                      </a:srgbClr>
                    </a:gs>
                  </a:gsLst>
                  <a:lin ang="0"/>
                </a:gradFill>
              </p:spPr>
            </p:sp>
            <p:sp>
              <p:nvSpPr>
                <p:cNvPr id="16" name="TextBox 16"/>
                <p:cNvSpPr txBox="1"/>
                <p:nvPr/>
              </p:nvSpPr>
              <p:spPr>
                <a:xfrm>
                  <a:off x="0" y="-38100"/>
                  <a:ext cx="621464" cy="5065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29" name="TextBox 29"/>
              <p:cNvSpPr txBox="1"/>
              <p:nvPr/>
            </p:nvSpPr>
            <p:spPr>
              <a:xfrm>
                <a:off x="9243799" y="3048675"/>
                <a:ext cx="1481999" cy="69249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718"/>
                  </a:lnSpc>
                </a:pP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Vấn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đề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đặt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ra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:</a:t>
                </a:r>
              </a:p>
            </p:txBody>
          </p:sp>
        </p:grpSp>
      </p:grpSp>
      <p:sp>
        <p:nvSpPr>
          <p:cNvPr id="30" name="TextBox 30"/>
          <p:cNvSpPr txBox="1"/>
          <p:nvPr/>
        </p:nvSpPr>
        <p:spPr>
          <a:xfrm>
            <a:off x="11567439" y="1678255"/>
            <a:ext cx="666951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Các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gây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đường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bộ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theo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thời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gian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6CC77C70-0ACA-3B95-B4C9-9474C385FE30}"/>
              </a:ext>
            </a:extLst>
          </p:cNvPr>
          <p:cNvSpPr txBox="1"/>
          <p:nvPr/>
        </p:nvSpPr>
        <p:spPr>
          <a:xfrm>
            <a:off x="11567439" y="2590820"/>
            <a:ext cx="666951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Khó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kiểm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soát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đánh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mức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hưởng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của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từng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loại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28688611-7F88-6919-7069-20EBA5776BCA}"/>
              </a:ext>
            </a:extLst>
          </p:cNvPr>
          <p:cNvSpPr txBox="1"/>
          <p:nvPr/>
        </p:nvSpPr>
        <p:spPr>
          <a:xfrm>
            <a:off x="11567436" y="3503335"/>
            <a:ext cx="666951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Thiếu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hệ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thống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giám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tự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liên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tục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chính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xác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F7DA187-A1BF-1288-B5D6-A5775B72F9D2}"/>
              </a:ext>
            </a:extLst>
          </p:cNvPr>
          <p:cNvGrpSpPr/>
          <p:nvPr/>
        </p:nvGrpSpPr>
        <p:grpSpPr>
          <a:xfrm>
            <a:off x="8634777" y="4845905"/>
            <a:ext cx="2560107" cy="1919524"/>
            <a:chOff x="8637726" y="2388563"/>
            <a:chExt cx="2560107" cy="1919524"/>
          </a:xfrm>
        </p:grpSpPr>
        <p:grpSp>
          <p:nvGrpSpPr>
            <p:cNvPr id="48" name="Group 23">
              <a:extLst>
                <a:ext uri="{FF2B5EF4-FFF2-40B4-BE49-F238E27FC236}">
                  <a16:creationId xmlns:a16="http://schemas.microsoft.com/office/drawing/2014/main" id="{CE1931D6-8ADE-DB7C-DF01-957182A3614E}"/>
                </a:ext>
              </a:extLst>
            </p:cNvPr>
            <p:cNvGrpSpPr/>
            <p:nvPr/>
          </p:nvGrpSpPr>
          <p:grpSpPr>
            <a:xfrm>
              <a:off x="8637726" y="2388563"/>
              <a:ext cx="281644" cy="281644"/>
              <a:chOff x="0" y="0"/>
              <a:chExt cx="812800" cy="812800"/>
            </a:xfrm>
          </p:grpSpPr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2D5CABE6-63CA-DE56-F5A3-A9E0123DD47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55" name="TextBox 25">
                <a:extLst>
                  <a:ext uri="{FF2B5EF4-FFF2-40B4-BE49-F238E27FC236}">
                    <a16:creationId xmlns:a16="http://schemas.microsoft.com/office/drawing/2014/main" id="{D40CA5C1-5B7C-422A-FF8B-D206FF4C5A1F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886FB26-1925-B432-18BC-1AAF59700117}"/>
                </a:ext>
              </a:extLst>
            </p:cNvPr>
            <p:cNvGrpSpPr/>
            <p:nvPr/>
          </p:nvGrpSpPr>
          <p:grpSpPr>
            <a:xfrm>
              <a:off x="8778548" y="2529385"/>
              <a:ext cx="2419285" cy="1778702"/>
              <a:chOff x="8778548" y="2529385"/>
              <a:chExt cx="2419285" cy="1778702"/>
            </a:xfrm>
          </p:grpSpPr>
          <p:grpSp>
            <p:nvGrpSpPr>
              <p:cNvPr id="50" name="Group 14">
                <a:extLst>
                  <a:ext uri="{FF2B5EF4-FFF2-40B4-BE49-F238E27FC236}">
                    <a16:creationId xmlns:a16="http://schemas.microsoft.com/office/drawing/2014/main" id="{229E3192-09C5-D3F3-751D-35D25C4699F2}"/>
                  </a:ext>
                </a:extLst>
              </p:cNvPr>
              <p:cNvGrpSpPr/>
              <p:nvPr/>
            </p:nvGrpSpPr>
            <p:grpSpPr>
              <a:xfrm>
                <a:off x="8778548" y="2529385"/>
                <a:ext cx="2359620" cy="1778702"/>
                <a:chOff x="0" y="0"/>
                <a:chExt cx="621464" cy="468465"/>
              </a:xfrm>
            </p:grpSpPr>
            <p:sp>
              <p:nvSpPr>
                <p:cNvPr id="52" name="Freeform 15">
                  <a:extLst>
                    <a:ext uri="{FF2B5EF4-FFF2-40B4-BE49-F238E27FC236}">
                      <a16:creationId xmlns:a16="http://schemas.microsoft.com/office/drawing/2014/main" id="{B31EE08D-D631-0B3E-A52E-A5F8384C565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21464" cy="46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464" h="468465">
                      <a:moveTo>
                        <a:pt x="0" y="0"/>
                      </a:moveTo>
                      <a:lnTo>
                        <a:pt x="621464" y="0"/>
                      </a:lnTo>
                      <a:lnTo>
                        <a:pt x="621464" y="468465"/>
                      </a:lnTo>
                      <a:lnTo>
                        <a:pt x="0" y="468465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365E93">
                        <a:alpha val="56000"/>
                      </a:srgbClr>
                    </a:gs>
                    <a:gs pos="100000">
                      <a:srgbClr val="AF2BA5">
                        <a:alpha val="56000"/>
                      </a:srgbClr>
                    </a:gs>
                  </a:gsLst>
                  <a:lin ang="0"/>
                </a:gradFill>
              </p:spPr>
            </p:sp>
            <p:sp>
              <p:nvSpPr>
                <p:cNvPr id="53" name="TextBox 16">
                  <a:extLst>
                    <a:ext uri="{FF2B5EF4-FFF2-40B4-BE49-F238E27FC236}">
                      <a16:creationId xmlns:a16="http://schemas.microsoft.com/office/drawing/2014/main" id="{0E16FE09-4E2C-9A56-D1E6-3B5805CE0628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621464" cy="5065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51" name="TextBox 29">
                <a:extLst>
                  <a:ext uri="{FF2B5EF4-FFF2-40B4-BE49-F238E27FC236}">
                    <a16:creationId xmlns:a16="http://schemas.microsoft.com/office/drawing/2014/main" id="{09F7870B-1B8E-757E-8618-BAF66C2741D8}"/>
                  </a:ext>
                </a:extLst>
              </p:cNvPr>
              <p:cNvSpPr txBox="1"/>
              <p:nvPr/>
            </p:nvSpPr>
            <p:spPr>
              <a:xfrm>
                <a:off x="8867566" y="2975441"/>
                <a:ext cx="2330267" cy="69249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718"/>
                  </a:lnSpc>
                </a:pP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Giải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pháp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b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</a:b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đề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xuất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:</a:t>
                </a:r>
              </a:p>
            </p:txBody>
          </p:sp>
        </p:grpSp>
      </p:grpSp>
      <p:sp>
        <p:nvSpPr>
          <p:cNvPr id="56" name="TextBox 30">
            <a:extLst>
              <a:ext uri="{FF2B5EF4-FFF2-40B4-BE49-F238E27FC236}">
                <a16:creationId xmlns:a16="http://schemas.microsoft.com/office/drawing/2014/main" id="{6A6DE382-6887-5548-CC01-7A9197818F80}"/>
              </a:ext>
            </a:extLst>
          </p:cNvPr>
          <p:cNvSpPr txBox="1"/>
          <p:nvPr/>
        </p:nvSpPr>
        <p:spPr>
          <a:xfrm>
            <a:off x="11567437" y="4743170"/>
            <a:ext cx="666951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Sử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dụng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camera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giám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sát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để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ghi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video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giao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thông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thực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tế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sp>
        <p:nvSpPr>
          <p:cNvPr id="57" name="TextBox 30">
            <a:extLst>
              <a:ext uri="{FF2B5EF4-FFF2-40B4-BE49-F238E27FC236}">
                <a16:creationId xmlns:a16="http://schemas.microsoft.com/office/drawing/2014/main" id="{11DED324-6AAB-F13D-E9A3-9D20A2122DDE}"/>
              </a:ext>
            </a:extLst>
          </p:cNvPr>
          <p:cNvSpPr txBox="1"/>
          <p:nvPr/>
        </p:nvSpPr>
        <p:spPr>
          <a:xfrm>
            <a:off x="11567436" y="5629525"/>
            <a:ext cx="666951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Áp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dụng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mô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YOLOv8n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để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nhận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và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phân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loại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trong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video.</a:t>
            </a:r>
          </a:p>
        </p:txBody>
      </p:sp>
      <p:sp>
        <p:nvSpPr>
          <p:cNvPr id="58" name="TextBox 30">
            <a:extLst>
              <a:ext uri="{FF2B5EF4-FFF2-40B4-BE49-F238E27FC236}">
                <a16:creationId xmlns:a16="http://schemas.microsoft.com/office/drawing/2014/main" id="{F24301ED-E765-68FB-AF5A-75FD7D34501D}"/>
              </a:ext>
            </a:extLst>
          </p:cNvPr>
          <p:cNvSpPr txBox="1"/>
          <p:nvPr/>
        </p:nvSpPr>
        <p:spPr>
          <a:xfrm>
            <a:off x="11567435" y="6515880"/>
            <a:ext cx="666951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Tính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điểm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mỗi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phương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tiện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qua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vùng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ảnh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hưởng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giữa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khung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hình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910D3AE-A9CF-AEE1-E396-EF21B4201953}"/>
              </a:ext>
            </a:extLst>
          </p:cNvPr>
          <p:cNvGrpSpPr/>
          <p:nvPr/>
        </p:nvGrpSpPr>
        <p:grpSpPr>
          <a:xfrm>
            <a:off x="8634777" y="7713728"/>
            <a:ext cx="2560107" cy="1919524"/>
            <a:chOff x="8637726" y="2388563"/>
            <a:chExt cx="2560107" cy="1919524"/>
          </a:xfrm>
        </p:grpSpPr>
        <p:grpSp>
          <p:nvGrpSpPr>
            <p:cNvPr id="60" name="Group 23">
              <a:extLst>
                <a:ext uri="{FF2B5EF4-FFF2-40B4-BE49-F238E27FC236}">
                  <a16:creationId xmlns:a16="http://schemas.microsoft.com/office/drawing/2014/main" id="{BDC9E678-6D27-924A-AE4B-2997020283B4}"/>
                </a:ext>
              </a:extLst>
            </p:cNvPr>
            <p:cNvGrpSpPr/>
            <p:nvPr/>
          </p:nvGrpSpPr>
          <p:grpSpPr>
            <a:xfrm>
              <a:off x="8637726" y="2388563"/>
              <a:ext cx="281644" cy="281644"/>
              <a:chOff x="0" y="0"/>
              <a:chExt cx="812800" cy="812800"/>
            </a:xfrm>
          </p:grpSpPr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03CE9E29-0B51-1479-2AD1-4E0345BE423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</p:sp>
          <p:sp>
            <p:nvSpPr>
              <p:cNvPr id="67" name="TextBox 25">
                <a:extLst>
                  <a:ext uri="{FF2B5EF4-FFF2-40B4-BE49-F238E27FC236}">
                    <a16:creationId xmlns:a16="http://schemas.microsoft.com/office/drawing/2014/main" id="{1D2E1DD6-5265-1528-168E-CEC41B80E77A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9E03004-4DF7-7C33-2574-ABC9D7BE34C8}"/>
                </a:ext>
              </a:extLst>
            </p:cNvPr>
            <p:cNvGrpSpPr/>
            <p:nvPr/>
          </p:nvGrpSpPr>
          <p:grpSpPr>
            <a:xfrm>
              <a:off x="8778548" y="2529385"/>
              <a:ext cx="2419285" cy="1778702"/>
              <a:chOff x="8778548" y="2529385"/>
              <a:chExt cx="2419285" cy="1778702"/>
            </a:xfrm>
          </p:grpSpPr>
          <p:grpSp>
            <p:nvGrpSpPr>
              <p:cNvPr id="62" name="Group 14">
                <a:extLst>
                  <a:ext uri="{FF2B5EF4-FFF2-40B4-BE49-F238E27FC236}">
                    <a16:creationId xmlns:a16="http://schemas.microsoft.com/office/drawing/2014/main" id="{2B07BD70-D1B8-7666-9115-708870FE9390}"/>
                  </a:ext>
                </a:extLst>
              </p:cNvPr>
              <p:cNvGrpSpPr/>
              <p:nvPr/>
            </p:nvGrpSpPr>
            <p:grpSpPr>
              <a:xfrm>
                <a:off x="8778548" y="2529385"/>
                <a:ext cx="2359620" cy="1778702"/>
                <a:chOff x="0" y="0"/>
                <a:chExt cx="621464" cy="468465"/>
              </a:xfrm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55EB6031-9B40-9674-C6E8-E9290087CC9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21464" cy="46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464" h="468465">
                      <a:moveTo>
                        <a:pt x="0" y="0"/>
                      </a:moveTo>
                      <a:lnTo>
                        <a:pt x="621464" y="0"/>
                      </a:lnTo>
                      <a:lnTo>
                        <a:pt x="621464" y="468465"/>
                      </a:lnTo>
                      <a:lnTo>
                        <a:pt x="0" y="468465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365E93">
                        <a:alpha val="56000"/>
                      </a:srgbClr>
                    </a:gs>
                    <a:gs pos="100000">
                      <a:srgbClr val="AF2BA5">
                        <a:alpha val="56000"/>
                      </a:srgbClr>
                    </a:gs>
                  </a:gsLst>
                  <a:lin ang="0"/>
                </a:gradFill>
              </p:spPr>
            </p:sp>
            <p:sp>
              <p:nvSpPr>
                <p:cNvPr id="65" name="TextBox 16">
                  <a:extLst>
                    <a:ext uri="{FF2B5EF4-FFF2-40B4-BE49-F238E27FC236}">
                      <a16:creationId xmlns:a16="http://schemas.microsoft.com/office/drawing/2014/main" id="{E6CED385-480A-69E7-8ACA-AEBE3AC67DB8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621464" cy="5065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63" name="TextBox 29">
                <a:extLst>
                  <a:ext uri="{FF2B5EF4-FFF2-40B4-BE49-F238E27FC236}">
                    <a16:creationId xmlns:a16="http://schemas.microsoft.com/office/drawing/2014/main" id="{18986972-CBD4-5EC7-C469-FBA710967116}"/>
                  </a:ext>
                </a:extLst>
              </p:cNvPr>
              <p:cNvSpPr txBox="1"/>
              <p:nvPr/>
            </p:nvSpPr>
            <p:spPr>
              <a:xfrm>
                <a:off x="8867566" y="2975441"/>
                <a:ext cx="2330267" cy="69249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718"/>
                  </a:lnSpc>
                </a:pP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Giải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pháp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b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</a:b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đề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 </a:t>
                </a:r>
                <a:r>
                  <a:rPr lang="en-US" sz="2800" b="1" dirty="0" err="1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xuất</a:t>
                </a:r>
                <a:r>
                  <a:rPr lang="en-US" sz="2800" b="1" dirty="0">
                    <a:solidFill>
                      <a:srgbClr val="FFFFFF"/>
                    </a:solidFill>
                    <a:latin typeface="Raleway Bold"/>
                    <a:ea typeface="Raleway Bold"/>
                    <a:cs typeface="Raleway Bold"/>
                    <a:sym typeface="Raleway Bold"/>
                  </a:rPr>
                  <a:t>:</a:t>
                </a:r>
              </a:p>
            </p:txBody>
          </p:sp>
        </p:grpSp>
      </p:grpSp>
      <p:sp>
        <p:nvSpPr>
          <p:cNvPr id="68" name="TextBox 30">
            <a:extLst>
              <a:ext uri="{FF2B5EF4-FFF2-40B4-BE49-F238E27FC236}">
                <a16:creationId xmlns:a16="http://schemas.microsoft.com/office/drawing/2014/main" id="{6C987F25-0311-D8CA-2268-64EE97F82B97}"/>
              </a:ext>
            </a:extLst>
          </p:cNvPr>
          <p:cNvSpPr txBox="1"/>
          <p:nvPr/>
        </p:nvSpPr>
        <p:spPr>
          <a:xfrm>
            <a:off x="11567434" y="7750943"/>
            <a:ext cx="666951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Thống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kê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số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lần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hư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theo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từng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loại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xe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sp>
        <p:nvSpPr>
          <p:cNvPr id="69" name="TextBox 30">
            <a:extLst>
              <a:ext uri="{FF2B5EF4-FFF2-40B4-BE49-F238E27FC236}">
                <a16:creationId xmlns:a16="http://schemas.microsoft.com/office/drawing/2014/main" id="{C5C4F6A6-E8E1-1B33-0C30-19653B492357}"/>
              </a:ext>
            </a:extLst>
          </p:cNvPr>
          <p:cNvSpPr txBox="1"/>
          <p:nvPr/>
        </p:nvSpPr>
        <p:spPr>
          <a:xfrm>
            <a:off x="11567434" y="8232571"/>
            <a:ext cx="666951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Cảnh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báo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tự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động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khi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tổng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điểm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vượt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ngưỡng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cho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phép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  <p:sp>
        <p:nvSpPr>
          <p:cNvPr id="70" name="TextBox 30">
            <a:extLst>
              <a:ext uri="{FF2B5EF4-FFF2-40B4-BE49-F238E27FC236}">
                <a16:creationId xmlns:a16="http://schemas.microsoft.com/office/drawing/2014/main" id="{ACC0EACF-B2E3-6595-60DE-99AA4725A8CC}"/>
              </a:ext>
            </a:extLst>
          </p:cNvPr>
          <p:cNvSpPr txBox="1"/>
          <p:nvPr/>
        </p:nvSpPr>
        <p:spPr>
          <a:xfrm>
            <a:off x="11567433" y="9145136"/>
            <a:ext cx="6669513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Hỗ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trợ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đơn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vị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quản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lý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hạ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tầng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đưa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quyết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định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sửa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chữa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hợp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lý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41" grpId="0"/>
      <p:bldP spid="44" grpId="0"/>
      <p:bldP spid="56" grpId="0"/>
      <p:bldP spid="57" grpId="0"/>
      <p:bldP spid="58" grpId="0"/>
      <p:bldP spid="68" grpId="0"/>
      <p:bldP spid="69" grpId="0"/>
      <p:bldP spid="7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1887</Words>
  <Application>Microsoft Office PowerPoint</Application>
  <PresentationFormat>Custom</PresentationFormat>
  <Paragraphs>194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Times New Roman</vt:lpstr>
      <vt:lpstr>Calibri</vt:lpstr>
      <vt:lpstr>Raleway Bold</vt:lpstr>
      <vt:lpstr>Anton</vt:lpstr>
      <vt:lpstr>Courier New</vt:lpstr>
      <vt:lpstr>Raleway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Metaverse</dc:title>
  <dc:creator>Ken Trần</dc:creator>
  <cp:lastModifiedBy>Ken Trần</cp:lastModifiedBy>
  <cp:revision>7</cp:revision>
  <dcterms:created xsi:type="dcterms:W3CDTF">2006-08-16T00:00:00Z</dcterms:created>
  <dcterms:modified xsi:type="dcterms:W3CDTF">2025-04-20T04:30:29Z</dcterms:modified>
  <dc:identifier>DAGkZvUTPsM</dc:identifier>
</cp:coreProperties>
</file>